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15"/>
  </p:notesMasterIdLst>
  <p:sldIdLst>
    <p:sldId id="256" r:id="rId5"/>
    <p:sldId id="9144" r:id="rId6"/>
    <p:sldId id="9131" r:id="rId7"/>
    <p:sldId id="9140" r:id="rId8"/>
    <p:sldId id="9134" r:id="rId9"/>
    <p:sldId id="9145" r:id="rId10"/>
    <p:sldId id="9137" r:id="rId11"/>
    <p:sldId id="9135" r:id="rId12"/>
    <p:sldId id="9143" r:id="rId13"/>
    <p:sldId id="258"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ambria Math" panose="02040503050406030204" pitchFamily="18" charset="0"/>
      <p:regular r:id="rId20"/>
    </p:embeddedFont>
    <p:embeddedFont>
      <p:font typeface="Montserrat" panose="00000500000000000000" pitchFamily="2"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3592" autoAdjust="0"/>
  </p:normalViewPr>
  <p:slideViewPr>
    <p:cSldViewPr showGuides="1">
      <p:cViewPr varScale="1">
        <p:scale>
          <a:sx n="164" d="100"/>
          <a:sy n="164" d="100"/>
        </p:scale>
        <p:origin x="172" y="104"/>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9.fntdata"/><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5A702355-0B54-4BC7-965B-E44A6B25017C}"/>
    <pc:docChg chg="custSel modSld">
      <pc:chgData name="Kaitlin Tyler" userId="971d5887-dada-4101-bef7-69a3ed4a7a52" providerId="ADAL" clId="{5A702355-0B54-4BC7-965B-E44A6B25017C}" dt="2023-05-15T14:51:38.429" v="3"/>
      <pc:docMkLst>
        <pc:docMk/>
      </pc:docMkLst>
      <pc:sldChg chg="addSp modSp mod chgLayout">
        <pc:chgData name="Kaitlin Tyler" userId="971d5887-dada-4101-bef7-69a3ed4a7a52" providerId="ADAL" clId="{5A702355-0B54-4BC7-965B-E44A6B25017C}" dt="2023-05-15T14:51:38.429" v="3"/>
        <pc:sldMkLst>
          <pc:docMk/>
          <pc:sldMk cId="3207685698" sldId="256"/>
        </pc:sldMkLst>
        <pc:spChg chg="mod ord">
          <ac:chgData name="Kaitlin Tyler" userId="971d5887-dada-4101-bef7-69a3ed4a7a52" providerId="ADAL" clId="{5A702355-0B54-4BC7-965B-E44A6B25017C}" dt="2023-05-15T14:51:37.565" v="2" actId="27636"/>
          <ac:spMkLst>
            <pc:docMk/>
            <pc:sldMk cId="3207685698" sldId="256"/>
            <ac:spMk id="2" creationId="{AE2C3BA5-6E5F-4798-87B7-B8DFFB97930D}"/>
          </ac:spMkLst>
        </pc:spChg>
        <pc:spChg chg="add mod ord">
          <ac:chgData name="Kaitlin Tyler" userId="971d5887-dada-4101-bef7-69a3ed4a7a52" providerId="ADAL" clId="{5A702355-0B54-4BC7-965B-E44A6B25017C}" dt="2023-05-15T14:51:38.429" v="3"/>
          <ac:spMkLst>
            <pc:docMk/>
            <pc:sldMk cId="3207685698" sldId="256"/>
            <ac:spMk id="3" creationId="{284B8593-9540-4FF5-E795-098D55B52FA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dirty="0"/>
              <a:t>The 25 PowerPoint Lecture Units For 2021</a:t>
            </a:r>
          </a:p>
          <a:p>
            <a:endParaRPr lang="en-GB" sz="1200" dirty="0"/>
          </a:p>
          <a:p>
            <a:r>
              <a:rPr lang="en-GB" sz="1200" dirty="0"/>
              <a:t>The Lecture Units developed for teaching in connection with Granta EduPack are listed at the end of this presentation.</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844354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562057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 id="2147483738" r:id="rId14"/>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hyperlink" Target="https://courses.ansys.com/index.php/courses/fluid-kinematics/lessons/simulation-examples-homework-and-quizzes-2/topic/homework-room-with-air-conditioning-vents/"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normAutofit lnSpcReduction="10000"/>
          </a:bodyPr>
          <a:lstStyle/>
          <a:p>
            <a:r>
              <a:rPr lang="en-US" dirty="0">
                <a:solidFill>
                  <a:schemeClr val="accent1"/>
                </a:solidFill>
              </a:rPr>
              <a:t>Homework 2:</a:t>
            </a:r>
          </a:p>
          <a:p>
            <a:r>
              <a:rPr lang="en-US" dirty="0"/>
              <a:t>Room with Air-Conditioning Vents</a:t>
            </a:r>
          </a:p>
        </p:txBody>
      </p:sp>
      <p:sp>
        <p:nvSpPr>
          <p:cNvPr id="3" name="Text Placeholder 2">
            <a:extLst>
              <a:ext uri="{FF2B5EF4-FFF2-40B4-BE49-F238E27FC236}">
                <a16:creationId xmlns:a16="http://schemas.microsoft.com/office/drawing/2014/main" id="{284B8593-9540-4FF5-E795-098D55B52FA8}"/>
              </a:ext>
            </a:extLst>
          </p:cNvPr>
          <p:cNvSpPr>
            <a:spLocks noGrp="1"/>
          </p:cNvSpPr>
          <p:nvPr>
            <p:ph type="body" sz="quarter" idx="12"/>
          </p:nvPr>
        </p:nvSpPr>
        <p:spPr/>
        <p:txBody>
          <a:bodyPr/>
          <a:lstStyle/>
          <a:p>
            <a:r>
              <a:rPr lang="en-US" dirty="0"/>
              <a:t>Created by Ansys ACE</a:t>
            </a:r>
          </a:p>
          <a:p>
            <a:r>
              <a:rPr lang="en-US"/>
              <a:t>Edited by Ansys Academic Development Team</a:t>
            </a:r>
          </a:p>
          <a:p>
            <a:endParaRPr lang="en-US"/>
          </a:p>
        </p:txBody>
      </p:sp>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10</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58E6E2-35A8-CD86-CA06-64B86CE3B35F}"/>
              </a:ext>
            </a:extLst>
          </p:cNvPr>
          <p:cNvSpPr>
            <a:spLocks noGrp="1"/>
          </p:cNvSpPr>
          <p:nvPr>
            <p:ph type="sldNum" sz="quarter" idx="11"/>
          </p:nvPr>
        </p:nvSpPr>
        <p:spPr/>
        <p:txBody>
          <a:bodyPr/>
          <a:lstStyle/>
          <a:p>
            <a:fld id="{F0D23093-2AB0-F74C-B865-1A12A15B650E}" type="slidenum">
              <a:rPr lang="en-US" smtClean="0"/>
              <a:pPr/>
              <a:t>2</a:t>
            </a:fld>
            <a:endParaRPr lang="en-US"/>
          </a:p>
        </p:txBody>
      </p:sp>
      <p:sp>
        <p:nvSpPr>
          <p:cNvPr id="3" name="Title 2">
            <a:extLst>
              <a:ext uri="{FF2B5EF4-FFF2-40B4-BE49-F238E27FC236}">
                <a16:creationId xmlns:a16="http://schemas.microsoft.com/office/drawing/2014/main" id="{1EAA8DA6-AF24-22BD-EB89-9B3A61F7FB53}"/>
              </a:ext>
            </a:extLst>
          </p:cNvPr>
          <p:cNvSpPr>
            <a:spLocks noGrp="1"/>
          </p:cNvSpPr>
          <p:nvPr>
            <p:ph type="title"/>
          </p:nvPr>
        </p:nvSpPr>
        <p:spPr/>
        <p:txBody>
          <a:bodyPr/>
          <a:lstStyle/>
          <a:p>
            <a:r>
              <a:rPr lang="en-IN" dirty="0"/>
              <a:t>Problem Statement</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81E79A5-C0B7-7054-FF17-AB636C1E2817}"/>
                  </a:ext>
                </a:extLst>
              </p:cNvPr>
              <p:cNvSpPr txBox="1"/>
              <p:nvPr/>
            </p:nvSpPr>
            <p:spPr>
              <a:xfrm>
                <a:off x="676656" y="994418"/>
                <a:ext cx="5605272" cy="4852932"/>
              </a:xfrm>
              <a:prstGeom prst="rect">
                <a:avLst/>
              </a:prstGeom>
              <a:noFill/>
            </p:spPr>
            <p:txBody>
              <a:bodyPr wrap="square" rtlCol="0">
                <a:spAutoFit/>
              </a:bodyPr>
              <a:lstStyle/>
              <a:p>
                <a:pPr>
                  <a:buClr>
                    <a:schemeClr val="tx1"/>
                  </a:buClr>
                </a:pPr>
                <a:r>
                  <a:rPr lang="en-IN" sz="2000" dirty="0">
                    <a:solidFill>
                      <a:schemeClr val="accent1"/>
                    </a:solidFill>
                  </a:rPr>
                  <a:t>Objective</a:t>
                </a:r>
              </a:p>
              <a:p>
                <a:pPr marL="342900" indent="-342900">
                  <a:buFont typeface="Arial" panose="020B0604020202020204" pitchFamily="34" charset="0"/>
                  <a:buChar char="•"/>
                </a:pPr>
                <a:r>
                  <a:rPr lang="en-IN" dirty="0"/>
                  <a:t>Model the process of convective heat transfer rate of a room with two windows and a door</a:t>
                </a:r>
              </a:p>
              <a:p>
                <a:pPr marL="342900" indent="-342900">
                  <a:buFont typeface="Arial" panose="020B0604020202020204" pitchFamily="34" charset="0"/>
                  <a:buChar char="•"/>
                </a:pPr>
                <a:r>
                  <a:rPr lang="en-IN" dirty="0"/>
                  <a:t>Understand the airflow inside the room</a:t>
                </a:r>
              </a:p>
              <a:p>
                <a:pPr marL="342900" indent="-342900">
                  <a:buFont typeface="Arial" panose="020B0604020202020204" pitchFamily="34" charset="0"/>
                  <a:buChar char="•"/>
                </a:pPr>
                <a:r>
                  <a:rPr lang="en-IN" dirty="0"/>
                  <a:t>Estimate the outlet air temperature</a:t>
                </a:r>
              </a:p>
              <a:p>
                <a:pPr marL="342900" indent="-342900">
                  <a:buFont typeface="Arial" panose="020B0604020202020204" pitchFamily="34" charset="0"/>
                  <a:buChar char="•"/>
                </a:pPr>
                <a:r>
                  <a:rPr lang="en-IN" dirty="0"/>
                  <a:t>Quantify the temperature of the room walls</a:t>
                </a:r>
              </a:p>
              <a:p>
                <a:pPr>
                  <a:buClr>
                    <a:schemeClr val="tx1"/>
                  </a:buClr>
                </a:pPr>
                <a:r>
                  <a:rPr lang="en-IN" sz="2000" dirty="0">
                    <a:solidFill>
                      <a:schemeClr val="accent1"/>
                    </a:solidFill>
                  </a:rPr>
                  <a:t>Problem Description</a:t>
                </a:r>
              </a:p>
              <a:p>
                <a:pPr marL="342900" indent="-342900">
                  <a:buFont typeface="Arial" panose="020B0604020202020204" pitchFamily="34" charset="0"/>
                  <a:buChar char="•"/>
                </a:pPr>
                <a:r>
                  <a:rPr lang="en-IN" dirty="0"/>
                  <a:t>Room dimensions : </a:t>
                </a:r>
                <a14:m>
                  <m:oMath xmlns:m="http://schemas.openxmlformats.org/officeDocument/2006/math">
                    <m:r>
                      <a:rPr lang="en-IN" b="0" i="1" smtClean="0">
                        <a:latin typeface="Cambria Math" panose="02040503050406030204" pitchFamily="18" charset="0"/>
                      </a:rPr>
                      <m:t>6 </m:t>
                    </m:r>
                    <m:r>
                      <a:rPr lang="en-IN" b="0" i="1" smtClean="0">
                        <a:latin typeface="Cambria Math" panose="02040503050406030204" pitchFamily="18" charset="0"/>
                      </a:rPr>
                      <m:t>𝑚</m:t>
                    </m:r>
                    <m:r>
                      <a:rPr lang="en-IN" b="0" i="1" smtClean="0">
                        <a:latin typeface="Cambria Math" panose="02040503050406030204" pitchFamily="18" charset="0"/>
                      </a:rPr>
                      <m:t>×4.5 </m:t>
                    </m:r>
                    <m:r>
                      <a:rPr lang="en-IN" b="0" i="1" smtClean="0">
                        <a:latin typeface="Cambria Math" panose="02040503050406030204" pitchFamily="18" charset="0"/>
                      </a:rPr>
                      <m:t>𝑚</m:t>
                    </m:r>
                    <m:r>
                      <a:rPr lang="en-IN" b="0" i="1" smtClean="0">
                        <a:latin typeface="Cambria Math" panose="02040503050406030204" pitchFamily="18" charset="0"/>
                      </a:rPr>
                      <m:t>×3 </m:t>
                    </m:r>
                    <m:r>
                      <a:rPr lang="en-IN" b="0" i="1" smtClean="0">
                        <a:latin typeface="Cambria Math" panose="02040503050406030204" pitchFamily="18" charset="0"/>
                      </a:rPr>
                      <m:t>𝑚</m:t>
                    </m:r>
                    <m:r>
                      <a:rPr lang="en-IN" b="0" i="1" smtClean="0">
                        <a:latin typeface="Cambria Math" panose="02040503050406030204" pitchFamily="18" charset="0"/>
                      </a:rPr>
                      <m:t> (</m:t>
                    </m:r>
                    <m:r>
                      <a:rPr lang="en-IN" b="0" i="1" smtClean="0">
                        <a:latin typeface="Cambria Math" panose="02040503050406030204" pitchFamily="18" charset="0"/>
                      </a:rPr>
                      <m:t>𝐿</m:t>
                    </m:r>
                    <m:r>
                      <a:rPr lang="en-IN" b="0" i="1" smtClean="0">
                        <a:latin typeface="Cambria Math" panose="02040503050406030204" pitchFamily="18" charset="0"/>
                      </a:rPr>
                      <m:t>×</m:t>
                    </m:r>
                    <m:r>
                      <a:rPr lang="en-IN" b="0" i="1" smtClean="0">
                        <a:latin typeface="Cambria Math" panose="02040503050406030204" pitchFamily="18" charset="0"/>
                      </a:rPr>
                      <m:t>𝑊</m:t>
                    </m:r>
                    <m:r>
                      <a:rPr lang="en-IN" b="0" i="1" smtClean="0">
                        <a:latin typeface="Cambria Math" panose="02040503050406030204" pitchFamily="18" charset="0"/>
                      </a:rPr>
                      <m:t>×</m:t>
                    </m:r>
                    <m:r>
                      <a:rPr lang="en-IN" b="0" i="1" smtClean="0">
                        <a:latin typeface="Cambria Math" panose="02040503050406030204" pitchFamily="18" charset="0"/>
                      </a:rPr>
                      <m:t>𝐻</m:t>
                    </m:r>
                    <m:r>
                      <a:rPr lang="en-IN" b="0" i="1" smtClean="0">
                        <a:latin typeface="Cambria Math" panose="02040503050406030204" pitchFamily="18" charset="0"/>
                      </a:rPr>
                      <m:t>)</m:t>
                    </m:r>
                  </m:oMath>
                </a14:m>
                <a:endParaRPr lang="en-IN" dirty="0"/>
              </a:p>
              <a:p>
                <a:pPr marL="342900" indent="-342900">
                  <a:buFont typeface="Arial" panose="020B0604020202020204" pitchFamily="34" charset="0"/>
                  <a:buChar char="•"/>
                </a:pPr>
                <a:r>
                  <a:rPr lang="en-IN" dirty="0"/>
                  <a:t>Inlet vent dimensions : </a:t>
                </a:r>
                <a14:m>
                  <m:oMath xmlns:m="http://schemas.openxmlformats.org/officeDocument/2006/math">
                    <m:r>
                      <a:rPr lang="en-IN" b="0" i="1" smtClean="0">
                        <a:latin typeface="Cambria Math" panose="02040503050406030204" pitchFamily="18" charset="0"/>
                      </a:rPr>
                      <m:t>0.25</m:t>
                    </m:r>
                    <m:r>
                      <a:rPr lang="en-IN" b="0" i="1" smtClean="0">
                        <a:latin typeface="Cambria Math" panose="02040503050406030204" pitchFamily="18" charset="0"/>
                      </a:rPr>
                      <m:t>𝑚</m:t>
                    </m:r>
                    <m:r>
                      <a:rPr lang="en-IN" b="0" i="1" smtClean="0">
                        <a:latin typeface="Cambria Math" panose="02040503050406030204" pitchFamily="18" charset="0"/>
                      </a:rPr>
                      <m:t>×0.25</m:t>
                    </m:r>
                    <m:r>
                      <a:rPr lang="en-IN" b="0" i="1" smtClean="0">
                        <a:latin typeface="Cambria Math" panose="02040503050406030204" pitchFamily="18" charset="0"/>
                      </a:rPr>
                      <m:t>𝑚</m:t>
                    </m:r>
                    <m:r>
                      <a:rPr lang="en-IN" b="0" i="1" smtClean="0">
                        <a:latin typeface="Cambria Math" panose="02040503050406030204" pitchFamily="18" charset="0"/>
                      </a:rPr>
                      <m:t> (</m:t>
                    </m:r>
                    <m:r>
                      <a:rPr lang="en-IN" b="0" i="1" smtClean="0">
                        <a:latin typeface="Cambria Math" panose="02040503050406030204" pitchFamily="18" charset="0"/>
                      </a:rPr>
                      <m:t>𝐿</m:t>
                    </m:r>
                    <m:r>
                      <a:rPr lang="en-IN" b="0" i="1" smtClean="0">
                        <a:latin typeface="Cambria Math" panose="02040503050406030204" pitchFamily="18" charset="0"/>
                      </a:rPr>
                      <m:t>×</m:t>
                    </m:r>
                    <m:r>
                      <a:rPr lang="en-IN" b="0" i="1" smtClean="0">
                        <a:latin typeface="Cambria Math" panose="02040503050406030204" pitchFamily="18" charset="0"/>
                      </a:rPr>
                      <m:t>𝑊</m:t>
                    </m:r>
                    <m:r>
                      <a:rPr lang="en-IN" b="0" i="1" smtClean="0">
                        <a:latin typeface="Cambria Math" panose="02040503050406030204" pitchFamily="18" charset="0"/>
                      </a:rPr>
                      <m:t>)</m:t>
                    </m:r>
                  </m:oMath>
                </a14:m>
                <a:endParaRPr lang="en-IN" dirty="0"/>
              </a:p>
              <a:p>
                <a:pPr marL="342900" indent="-342900">
                  <a:buFont typeface="Arial" panose="020B0604020202020204" pitchFamily="34" charset="0"/>
                  <a:buChar char="•"/>
                </a:pPr>
                <a:r>
                  <a:rPr lang="en-IN" dirty="0"/>
                  <a:t>Outlet vent  : </a:t>
                </a:r>
                <a14:m>
                  <m:oMath xmlns:m="http://schemas.openxmlformats.org/officeDocument/2006/math">
                    <m:r>
                      <a:rPr lang="en-IN" b="0" i="1" smtClean="0">
                        <a:latin typeface="Cambria Math" panose="02040503050406030204" pitchFamily="18" charset="0"/>
                      </a:rPr>
                      <m:t>0.25</m:t>
                    </m:r>
                    <m:r>
                      <a:rPr lang="en-IN" b="0" i="1" smtClean="0">
                        <a:latin typeface="Cambria Math" panose="02040503050406030204" pitchFamily="18" charset="0"/>
                      </a:rPr>
                      <m:t>𝑚</m:t>
                    </m:r>
                    <m:r>
                      <a:rPr lang="en-IN" b="0" i="1" smtClean="0">
                        <a:latin typeface="Cambria Math" panose="02040503050406030204" pitchFamily="18" charset="0"/>
                      </a:rPr>
                      <m:t>×0.25</m:t>
                    </m:r>
                    <m:r>
                      <a:rPr lang="en-IN" b="0" i="1" smtClean="0">
                        <a:latin typeface="Cambria Math" panose="02040503050406030204" pitchFamily="18" charset="0"/>
                      </a:rPr>
                      <m:t>𝑚</m:t>
                    </m:r>
                    <m:r>
                      <a:rPr lang="en-IN" b="0" i="1" smtClean="0">
                        <a:latin typeface="Cambria Math" panose="02040503050406030204" pitchFamily="18" charset="0"/>
                      </a:rPr>
                      <m:t> </m:t>
                    </m:r>
                    <m:d>
                      <m:dPr>
                        <m:ctrlPr>
                          <a:rPr lang="en-IN" b="0" i="1" smtClean="0">
                            <a:latin typeface="Cambria Math" panose="02040503050406030204" pitchFamily="18" charset="0"/>
                          </a:rPr>
                        </m:ctrlPr>
                      </m:dPr>
                      <m:e>
                        <m:r>
                          <a:rPr lang="en-IN" b="0" i="1" smtClean="0">
                            <a:latin typeface="Cambria Math" panose="02040503050406030204" pitchFamily="18" charset="0"/>
                          </a:rPr>
                          <m:t>𝐿</m:t>
                        </m:r>
                        <m:r>
                          <a:rPr lang="en-IN" b="0" i="1" smtClean="0">
                            <a:latin typeface="Cambria Math" panose="02040503050406030204" pitchFamily="18" charset="0"/>
                          </a:rPr>
                          <m:t>×</m:t>
                        </m:r>
                        <m:r>
                          <a:rPr lang="en-IN" b="0" i="1" smtClean="0">
                            <a:latin typeface="Cambria Math" panose="02040503050406030204" pitchFamily="18" charset="0"/>
                          </a:rPr>
                          <m:t>𝑊</m:t>
                        </m:r>
                      </m:e>
                    </m:d>
                  </m:oMath>
                </a14:m>
                <a:endParaRPr lang="en-IN" b="0" dirty="0"/>
              </a:p>
              <a:p>
                <a:pPr marL="342900" indent="-342900">
                  <a:buFont typeface="Arial" panose="020B0604020202020204" pitchFamily="34" charset="0"/>
                  <a:buChar char="•"/>
                </a:pPr>
                <a:r>
                  <a:rPr lang="en-IN" dirty="0"/>
                  <a:t>Working fluid is air :</a:t>
                </a:r>
              </a:p>
              <a:p>
                <a:pPr marL="800100" lvl="1" indent="-342900">
                  <a:buClr>
                    <a:schemeClr val="tx1"/>
                  </a:buClr>
                  <a:buFont typeface="Courier New" panose="02070309020205020404" pitchFamily="49" charset="0"/>
                  <a:buChar char="o"/>
                </a:pPr>
                <a14:m>
                  <m:oMath xmlns:m="http://schemas.openxmlformats.org/officeDocument/2006/math">
                    <m:sSub>
                      <m:sSubPr>
                        <m:ctrlPr>
                          <a:rPr lang="en-IN" b="0" i="1" smtClean="0">
                            <a:latin typeface="Cambria Math" panose="02040503050406030204" pitchFamily="18" charset="0"/>
                          </a:rPr>
                        </m:ctrlPr>
                      </m:sSubPr>
                      <m:e>
                        <m:r>
                          <a:rPr lang="en-IN" b="0" i="1" smtClean="0">
                            <a:latin typeface="Cambria Math" panose="02040503050406030204" pitchFamily="18" charset="0"/>
                          </a:rPr>
                          <m:t>𝜌</m:t>
                        </m:r>
                      </m:e>
                      <m:sub>
                        <m:r>
                          <a:rPr lang="en-IN" b="0" i="1" smtClean="0">
                            <a:latin typeface="Cambria Math" panose="02040503050406030204" pitchFamily="18" charset="0"/>
                          </a:rPr>
                          <m:t>𝑎𝑖𝑟</m:t>
                        </m:r>
                      </m:sub>
                    </m:sSub>
                    <m:r>
                      <a:rPr lang="en-IN" b="0" i="1" smtClean="0">
                        <a:latin typeface="Cambria Math" panose="02040503050406030204" pitchFamily="18" charset="0"/>
                      </a:rPr>
                      <m:t>=1.225</m:t>
                    </m:r>
                    <m:f>
                      <m:fPr>
                        <m:ctrlPr>
                          <a:rPr lang="en-IN" b="0" i="1" smtClean="0">
                            <a:latin typeface="Cambria Math" panose="02040503050406030204" pitchFamily="18" charset="0"/>
                          </a:rPr>
                        </m:ctrlPr>
                      </m:fPr>
                      <m:num>
                        <m:r>
                          <a:rPr lang="en-IN" b="0" i="1" smtClean="0">
                            <a:latin typeface="Cambria Math" panose="02040503050406030204" pitchFamily="18" charset="0"/>
                          </a:rPr>
                          <m:t>𝑘𝑔</m:t>
                        </m:r>
                      </m:num>
                      <m:den>
                        <m:sSup>
                          <m:sSupPr>
                            <m:ctrlPr>
                              <a:rPr lang="en-IN" b="0" i="1" smtClean="0">
                                <a:latin typeface="Cambria Math" panose="02040503050406030204" pitchFamily="18" charset="0"/>
                              </a:rPr>
                            </m:ctrlPr>
                          </m:sSupPr>
                          <m:e>
                            <m:r>
                              <a:rPr lang="en-IN" b="0" i="1" smtClean="0">
                                <a:latin typeface="Cambria Math" panose="02040503050406030204" pitchFamily="18" charset="0"/>
                              </a:rPr>
                              <m:t>𝑚</m:t>
                            </m:r>
                          </m:e>
                          <m:sup>
                            <m:r>
                              <a:rPr lang="en-IN" b="0" i="1" smtClean="0">
                                <a:latin typeface="Cambria Math" panose="02040503050406030204" pitchFamily="18" charset="0"/>
                              </a:rPr>
                              <m:t>3</m:t>
                            </m:r>
                          </m:sup>
                        </m:sSup>
                      </m:den>
                    </m:f>
                  </m:oMath>
                </a14:m>
                <a:endParaRPr lang="en-IN" dirty="0"/>
              </a:p>
              <a:p>
                <a:pPr marL="800100" lvl="1" indent="-342900">
                  <a:buClr>
                    <a:schemeClr val="tx1"/>
                  </a:buClr>
                  <a:buFont typeface="Courier New" panose="02070309020205020404" pitchFamily="49" charset="0"/>
                  <a:buChar char="o"/>
                </a:pPr>
                <a14:m>
                  <m:oMath xmlns:m="http://schemas.openxmlformats.org/officeDocument/2006/math">
                    <m:sSub>
                      <m:sSubPr>
                        <m:ctrlPr>
                          <a:rPr lang="en-IN" b="0" i="1" smtClean="0">
                            <a:latin typeface="Cambria Math" panose="02040503050406030204" pitchFamily="18" charset="0"/>
                          </a:rPr>
                        </m:ctrlPr>
                      </m:sSubPr>
                      <m:e>
                        <m:r>
                          <a:rPr lang="en-IN" b="0" i="1" smtClean="0">
                            <a:latin typeface="Cambria Math" panose="02040503050406030204" pitchFamily="18" charset="0"/>
                          </a:rPr>
                          <m:t>𝐶</m:t>
                        </m:r>
                      </m:e>
                      <m:sub>
                        <m:r>
                          <a:rPr lang="en-IN" b="0" i="1" smtClean="0">
                            <a:latin typeface="Cambria Math" panose="02040503050406030204" pitchFamily="18" charset="0"/>
                          </a:rPr>
                          <m:t>𝑝</m:t>
                        </m:r>
                        <m:r>
                          <a:rPr lang="en-IN" b="0" i="1" smtClean="0">
                            <a:latin typeface="Cambria Math" panose="02040503050406030204" pitchFamily="18" charset="0"/>
                          </a:rPr>
                          <m:t>,</m:t>
                        </m:r>
                        <m:r>
                          <a:rPr lang="en-IN" b="0" i="1" smtClean="0">
                            <a:latin typeface="Cambria Math" panose="02040503050406030204" pitchFamily="18" charset="0"/>
                          </a:rPr>
                          <m:t>𝑎𝑖𝑟</m:t>
                        </m:r>
                      </m:sub>
                    </m:sSub>
                    <m:r>
                      <a:rPr lang="en-IN" b="0" i="1" smtClean="0">
                        <a:latin typeface="Cambria Math" panose="02040503050406030204" pitchFamily="18" charset="0"/>
                      </a:rPr>
                      <m:t>=10006.43</m:t>
                    </m:r>
                    <m:f>
                      <m:fPr>
                        <m:ctrlPr>
                          <a:rPr lang="en-IN" b="0" i="1" smtClean="0">
                            <a:latin typeface="Cambria Math" panose="02040503050406030204" pitchFamily="18" charset="0"/>
                          </a:rPr>
                        </m:ctrlPr>
                      </m:fPr>
                      <m:num>
                        <m:r>
                          <a:rPr lang="en-IN" b="0" i="1" smtClean="0">
                            <a:latin typeface="Cambria Math" panose="02040503050406030204" pitchFamily="18" charset="0"/>
                          </a:rPr>
                          <m:t>𝐽</m:t>
                        </m:r>
                      </m:num>
                      <m:den>
                        <m:r>
                          <a:rPr lang="en-IN" b="0" i="1" smtClean="0">
                            <a:latin typeface="Cambria Math" panose="02040503050406030204" pitchFamily="18" charset="0"/>
                          </a:rPr>
                          <m:t>𝑘𝑔</m:t>
                        </m:r>
                        <m:r>
                          <a:rPr lang="en-IN" b="0" i="1" smtClean="0">
                            <a:latin typeface="Cambria Math" panose="02040503050406030204" pitchFamily="18" charset="0"/>
                          </a:rPr>
                          <m:t>.</m:t>
                        </m:r>
                        <m:r>
                          <a:rPr lang="en-IN" b="0" i="1" smtClean="0">
                            <a:latin typeface="Cambria Math" panose="02040503050406030204" pitchFamily="18" charset="0"/>
                          </a:rPr>
                          <m:t>𝐾</m:t>
                        </m:r>
                      </m:den>
                    </m:f>
                  </m:oMath>
                </a14:m>
                <a:endParaRPr lang="en-IN" b="0" dirty="0"/>
              </a:p>
              <a:p>
                <a:pPr marL="800100" lvl="1" indent="-342900">
                  <a:buClr>
                    <a:schemeClr val="tx1"/>
                  </a:buClr>
                  <a:buFont typeface="Courier New" panose="02070309020205020404" pitchFamily="49" charset="0"/>
                  <a:buChar char="o"/>
                </a:pPr>
                <a14:m>
                  <m:oMath xmlns:m="http://schemas.openxmlformats.org/officeDocument/2006/math">
                    <m:sSub>
                      <m:sSubPr>
                        <m:ctrlPr>
                          <a:rPr lang="en-IN" b="0" i="1" smtClean="0">
                            <a:latin typeface="Cambria Math" panose="02040503050406030204" pitchFamily="18" charset="0"/>
                          </a:rPr>
                        </m:ctrlPr>
                      </m:sSubPr>
                      <m:e>
                        <m:r>
                          <a:rPr lang="en-IN" b="0" i="1" smtClean="0">
                            <a:latin typeface="Cambria Math" panose="02040503050406030204" pitchFamily="18" charset="0"/>
                          </a:rPr>
                          <m:t>𝑘</m:t>
                        </m:r>
                      </m:e>
                      <m:sub>
                        <m:r>
                          <a:rPr lang="en-IN" b="0" i="1" smtClean="0">
                            <a:latin typeface="Cambria Math" panose="02040503050406030204" pitchFamily="18" charset="0"/>
                          </a:rPr>
                          <m:t>𝑎𝑖𝑟</m:t>
                        </m:r>
                      </m:sub>
                    </m:sSub>
                    <m:r>
                      <a:rPr lang="en-IN" b="0" i="1" smtClean="0">
                        <a:latin typeface="Cambria Math" panose="02040503050406030204" pitchFamily="18" charset="0"/>
                      </a:rPr>
                      <m:t>=0.0242</m:t>
                    </m:r>
                    <m:f>
                      <m:fPr>
                        <m:ctrlPr>
                          <a:rPr lang="en-IN" b="0" i="1" smtClean="0">
                            <a:latin typeface="Cambria Math" panose="02040503050406030204" pitchFamily="18" charset="0"/>
                          </a:rPr>
                        </m:ctrlPr>
                      </m:fPr>
                      <m:num>
                        <m:r>
                          <a:rPr lang="en-IN" b="0" i="1" smtClean="0">
                            <a:latin typeface="Cambria Math" panose="02040503050406030204" pitchFamily="18" charset="0"/>
                          </a:rPr>
                          <m:t>𝑊</m:t>
                        </m:r>
                      </m:num>
                      <m:den>
                        <m:r>
                          <a:rPr lang="en-IN" b="0" i="1" smtClean="0">
                            <a:latin typeface="Cambria Math" panose="02040503050406030204" pitchFamily="18" charset="0"/>
                          </a:rPr>
                          <m:t>𝑚</m:t>
                        </m:r>
                        <m:r>
                          <a:rPr lang="en-IN" b="0" i="1" smtClean="0">
                            <a:latin typeface="Cambria Math" panose="02040503050406030204" pitchFamily="18" charset="0"/>
                          </a:rPr>
                          <m:t>.</m:t>
                        </m:r>
                        <m:r>
                          <a:rPr lang="en-IN" b="0" i="1" smtClean="0">
                            <a:latin typeface="Cambria Math" panose="02040503050406030204" pitchFamily="18" charset="0"/>
                          </a:rPr>
                          <m:t>𝐾</m:t>
                        </m:r>
                      </m:den>
                    </m:f>
                  </m:oMath>
                </a14:m>
                <a:endParaRPr lang="en-IN" b="0" dirty="0"/>
              </a:p>
              <a:p>
                <a:pPr marL="800100" lvl="1" indent="-342900">
                  <a:buClr>
                    <a:schemeClr val="tx1"/>
                  </a:buClr>
                  <a:buFont typeface="Courier New" panose="02070309020205020404" pitchFamily="49" charset="0"/>
                  <a:buChar char="o"/>
                </a:pPr>
                <a14:m>
                  <m:oMath xmlns:m="http://schemas.openxmlformats.org/officeDocument/2006/math">
                    <m:sSub>
                      <m:sSubPr>
                        <m:ctrlPr>
                          <a:rPr lang="en-IN" b="0" i="1" smtClean="0">
                            <a:latin typeface="Cambria Math" panose="02040503050406030204" pitchFamily="18" charset="0"/>
                          </a:rPr>
                        </m:ctrlPr>
                      </m:sSubPr>
                      <m:e>
                        <m:r>
                          <a:rPr lang="en-IN" b="0" i="1" smtClean="0">
                            <a:latin typeface="Cambria Math" panose="02040503050406030204" pitchFamily="18" charset="0"/>
                          </a:rPr>
                          <m:t>𝜇</m:t>
                        </m:r>
                      </m:e>
                      <m:sub>
                        <m:r>
                          <a:rPr lang="en-IN" b="0" i="1" smtClean="0">
                            <a:latin typeface="Cambria Math" panose="02040503050406030204" pitchFamily="18" charset="0"/>
                          </a:rPr>
                          <m:t>𝑎𝑖𝑟</m:t>
                        </m:r>
                      </m:sub>
                    </m:sSub>
                    <m:r>
                      <a:rPr lang="en-IN" b="0" i="1" smtClean="0">
                        <a:latin typeface="Cambria Math" panose="02040503050406030204" pitchFamily="18" charset="0"/>
                      </a:rPr>
                      <m:t>=1.789×</m:t>
                    </m:r>
                    <m:f>
                      <m:fPr>
                        <m:ctrlPr>
                          <a:rPr lang="en-IN" b="0" i="1" smtClean="0">
                            <a:latin typeface="Cambria Math" panose="02040503050406030204" pitchFamily="18" charset="0"/>
                          </a:rPr>
                        </m:ctrlPr>
                      </m:fPr>
                      <m:num>
                        <m:sSup>
                          <m:sSupPr>
                            <m:ctrlPr>
                              <a:rPr lang="en-IN" b="0" i="1" smtClean="0">
                                <a:latin typeface="Cambria Math" panose="02040503050406030204" pitchFamily="18" charset="0"/>
                              </a:rPr>
                            </m:ctrlPr>
                          </m:sSupPr>
                          <m:e>
                            <m:r>
                              <a:rPr lang="en-IN" b="0" i="1" smtClean="0">
                                <a:latin typeface="Cambria Math" panose="02040503050406030204" pitchFamily="18" charset="0"/>
                              </a:rPr>
                              <m:t>10</m:t>
                            </m:r>
                          </m:e>
                          <m:sup>
                            <m:r>
                              <a:rPr lang="en-IN" b="0" i="1" smtClean="0">
                                <a:latin typeface="Cambria Math" panose="02040503050406030204" pitchFamily="18" charset="0"/>
                              </a:rPr>
                              <m:t>−5</m:t>
                            </m:r>
                          </m:sup>
                        </m:sSup>
                        <m:r>
                          <a:rPr lang="en-IN" b="0" i="1" smtClean="0">
                            <a:latin typeface="Cambria Math" panose="02040503050406030204" pitchFamily="18" charset="0"/>
                          </a:rPr>
                          <m:t>𝑘𝑔</m:t>
                        </m:r>
                      </m:num>
                      <m:den>
                        <m:r>
                          <a:rPr lang="en-IN" b="0" i="1" smtClean="0">
                            <a:latin typeface="Cambria Math" panose="02040503050406030204" pitchFamily="18" charset="0"/>
                          </a:rPr>
                          <m:t>𝑚</m:t>
                        </m:r>
                        <m:r>
                          <a:rPr lang="en-IN" b="0" i="1" smtClean="0">
                            <a:latin typeface="Cambria Math" panose="02040503050406030204" pitchFamily="18" charset="0"/>
                          </a:rPr>
                          <m:t>.</m:t>
                        </m:r>
                        <m:r>
                          <a:rPr lang="en-IN" b="0" i="1" smtClean="0">
                            <a:latin typeface="Cambria Math" panose="02040503050406030204" pitchFamily="18" charset="0"/>
                          </a:rPr>
                          <m:t>𝑠</m:t>
                        </m:r>
                      </m:den>
                    </m:f>
                  </m:oMath>
                </a14:m>
                <a:endParaRPr lang="en-IN" dirty="0"/>
              </a:p>
            </p:txBody>
          </p:sp>
        </mc:Choice>
        <mc:Fallback xmlns="">
          <p:sp>
            <p:nvSpPr>
              <p:cNvPr id="4" name="TextBox 3">
                <a:extLst>
                  <a:ext uri="{FF2B5EF4-FFF2-40B4-BE49-F238E27FC236}">
                    <a16:creationId xmlns:a16="http://schemas.microsoft.com/office/drawing/2014/main" id="{B81E79A5-C0B7-7054-FF17-AB636C1E2817}"/>
                  </a:ext>
                </a:extLst>
              </p:cNvPr>
              <p:cNvSpPr txBox="1">
                <a:spLocks noRot="1" noChangeAspect="1" noMove="1" noResize="1" noEditPoints="1" noAdjustHandles="1" noChangeArrowheads="1" noChangeShapeType="1" noTextEdit="1"/>
              </p:cNvSpPr>
              <p:nvPr/>
            </p:nvSpPr>
            <p:spPr>
              <a:xfrm>
                <a:off x="676656" y="994418"/>
                <a:ext cx="5605272" cy="4852932"/>
              </a:xfrm>
              <a:prstGeom prst="rect">
                <a:avLst/>
              </a:prstGeom>
              <a:blipFill>
                <a:blip r:embed="rId2"/>
                <a:stretch>
                  <a:fillRect l="-1087" t="-628"/>
                </a:stretch>
              </a:blipFill>
            </p:spPr>
            <p:txBody>
              <a:bodyPr/>
              <a:lstStyle/>
              <a:p>
                <a:r>
                  <a:rPr lang="en-US">
                    <a:noFill/>
                  </a:rPr>
                  <a:t> </a:t>
                </a:r>
              </a:p>
            </p:txBody>
          </p:sp>
        </mc:Fallback>
      </mc:AlternateContent>
      <p:grpSp>
        <p:nvGrpSpPr>
          <p:cNvPr id="5" name="Group 4">
            <a:extLst>
              <a:ext uri="{FF2B5EF4-FFF2-40B4-BE49-F238E27FC236}">
                <a16:creationId xmlns:a16="http://schemas.microsoft.com/office/drawing/2014/main" id="{74A4648B-7C8E-CF3B-66C8-3DF3CA053735}"/>
              </a:ext>
            </a:extLst>
          </p:cNvPr>
          <p:cNvGrpSpPr/>
          <p:nvPr/>
        </p:nvGrpSpPr>
        <p:grpSpPr>
          <a:xfrm>
            <a:off x="6281928" y="457200"/>
            <a:ext cx="5819047" cy="2573393"/>
            <a:chOff x="6096000" y="855607"/>
            <a:chExt cx="5819047" cy="2573393"/>
          </a:xfrm>
        </p:grpSpPr>
        <p:pic>
          <p:nvPicPr>
            <p:cNvPr id="6" name="Picture 5">
              <a:extLst>
                <a:ext uri="{FF2B5EF4-FFF2-40B4-BE49-F238E27FC236}">
                  <a16:creationId xmlns:a16="http://schemas.microsoft.com/office/drawing/2014/main" id="{B28B02AC-5AEA-0A31-190B-B03B5D8814DC}"/>
                </a:ext>
              </a:extLst>
            </p:cNvPr>
            <p:cNvPicPr>
              <a:picLocks noChangeAspect="1"/>
            </p:cNvPicPr>
            <p:nvPr/>
          </p:nvPicPr>
          <p:blipFill>
            <a:blip r:embed="rId3"/>
            <a:stretch>
              <a:fillRect/>
            </a:stretch>
          </p:blipFill>
          <p:spPr>
            <a:xfrm>
              <a:off x="6096000" y="855607"/>
              <a:ext cx="5819047" cy="2573393"/>
            </a:xfrm>
            <a:prstGeom prst="rect">
              <a:avLst/>
            </a:prstGeom>
          </p:spPr>
        </p:pic>
        <p:cxnSp>
          <p:nvCxnSpPr>
            <p:cNvPr id="8" name="Straight Arrow Connector 7">
              <a:extLst>
                <a:ext uri="{FF2B5EF4-FFF2-40B4-BE49-F238E27FC236}">
                  <a16:creationId xmlns:a16="http://schemas.microsoft.com/office/drawing/2014/main" id="{7144DBFA-2806-3FE7-660C-01CB638A3E92}"/>
                </a:ext>
              </a:extLst>
            </p:cNvPr>
            <p:cNvCxnSpPr/>
            <p:nvPr/>
          </p:nvCxnSpPr>
          <p:spPr>
            <a:xfrm flipH="1">
              <a:off x="9701784" y="1609344"/>
              <a:ext cx="1133856" cy="118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8C4025F-F136-E6C7-2BB6-992496CD68E6}"/>
                </a:ext>
              </a:extLst>
            </p:cNvPr>
            <p:cNvCxnSpPr>
              <a:cxnSpLocks/>
            </p:cNvCxnSpPr>
            <p:nvPr/>
          </p:nvCxnSpPr>
          <p:spPr>
            <a:xfrm flipH="1">
              <a:off x="9582912" y="1609344"/>
              <a:ext cx="1252728" cy="8961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8A542DD-77FF-38DC-15D2-13135FC36F3F}"/>
                </a:ext>
              </a:extLst>
            </p:cNvPr>
            <p:cNvSpPr txBox="1"/>
            <p:nvPr/>
          </p:nvSpPr>
          <p:spPr>
            <a:xfrm>
              <a:off x="10768585" y="1466606"/>
              <a:ext cx="746759" cy="261610"/>
            </a:xfrm>
            <a:prstGeom prst="rect">
              <a:avLst/>
            </a:prstGeom>
            <a:noFill/>
          </p:spPr>
          <p:txBody>
            <a:bodyPr wrap="square" rtlCol="0">
              <a:spAutoFit/>
            </a:bodyPr>
            <a:lstStyle/>
            <a:p>
              <a:r>
                <a:rPr lang="en-IN" sz="1100" b="1" dirty="0"/>
                <a:t>windows</a:t>
              </a:r>
            </a:p>
          </p:txBody>
        </p:sp>
        <p:cxnSp>
          <p:nvCxnSpPr>
            <p:cNvPr id="13" name="Straight Arrow Connector 12">
              <a:extLst>
                <a:ext uri="{FF2B5EF4-FFF2-40B4-BE49-F238E27FC236}">
                  <a16:creationId xmlns:a16="http://schemas.microsoft.com/office/drawing/2014/main" id="{C820B653-6EDA-182B-347A-FA7ED030AE4D}"/>
                </a:ext>
              </a:extLst>
            </p:cNvPr>
            <p:cNvCxnSpPr>
              <a:cxnSpLocks/>
            </p:cNvCxnSpPr>
            <p:nvPr/>
          </p:nvCxnSpPr>
          <p:spPr>
            <a:xfrm flipV="1">
              <a:off x="8129016" y="3044952"/>
              <a:ext cx="566928" cy="1310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AE2CC901-CC1E-4036-4131-AABF9EA04A38}"/>
                </a:ext>
              </a:extLst>
            </p:cNvPr>
            <p:cNvSpPr txBox="1"/>
            <p:nvPr/>
          </p:nvSpPr>
          <p:spPr>
            <a:xfrm>
              <a:off x="7719060" y="3084576"/>
              <a:ext cx="475488" cy="261610"/>
            </a:xfrm>
            <a:prstGeom prst="rect">
              <a:avLst/>
            </a:prstGeom>
            <a:noFill/>
          </p:spPr>
          <p:txBody>
            <a:bodyPr wrap="square" rtlCol="0">
              <a:spAutoFit/>
            </a:bodyPr>
            <a:lstStyle/>
            <a:p>
              <a:r>
                <a:rPr lang="en-IN" sz="1100" b="1" dirty="0"/>
                <a:t>door</a:t>
              </a:r>
            </a:p>
          </p:txBody>
        </p:sp>
        <p:cxnSp>
          <p:nvCxnSpPr>
            <p:cNvPr id="17" name="Straight Arrow Connector 16">
              <a:extLst>
                <a:ext uri="{FF2B5EF4-FFF2-40B4-BE49-F238E27FC236}">
                  <a16:creationId xmlns:a16="http://schemas.microsoft.com/office/drawing/2014/main" id="{0DCB6A55-2820-DC4A-084E-331E436DBAC9}"/>
                </a:ext>
              </a:extLst>
            </p:cNvPr>
            <p:cNvCxnSpPr>
              <a:cxnSpLocks/>
            </p:cNvCxnSpPr>
            <p:nvPr/>
          </p:nvCxnSpPr>
          <p:spPr>
            <a:xfrm flipH="1">
              <a:off x="9005523" y="1466606"/>
              <a:ext cx="177686" cy="261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894F080-39A2-D1E5-6D60-30809A403E9F}"/>
                </a:ext>
              </a:extLst>
            </p:cNvPr>
            <p:cNvSpPr txBox="1"/>
            <p:nvPr/>
          </p:nvSpPr>
          <p:spPr>
            <a:xfrm>
              <a:off x="9137489" y="1320820"/>
              <a:ext cx="463295" cy="261610"/>
            </a:xfrm>
            <a:prstGeom prst="rect">
              <a:avLst/>
            </a:prstGeom>
            <a:noFill/>
          </p:spPr>
          <p:txBody>
            <a:bodyPr wrap="square" rtlCol="0">
              <a:spAutoFit/>
            </a:bodyPr>
            <a:lstStyle/>
            <a:p>
              <a:r>
                <a:rPr lang="en-IN" sz="1100" b="1" dirty="0"/>
                <a:t>Inlet</a:t>
              </a:r>
            </a:p>
          </p:txBody>
        </p:sp>
        <p:sp>
          <p:nvSpPr>
            <p:cNvPr id="22" name="TextBox 21">
              <a:extLst>
                <a:ext uri="{FF2B5EF4-FFF2-40B4-BE49-F238E27FC236}">
                  <a16:creationId xmlns:a16="http://schemas.microsoft.com/office/drawing/2014/main" id="{53217779-E278-FEA9-36B0-3A9270961485}"/>
                </a:ext>
              </a:extLst>
            </p:cNvPr>
            <p:cNvSpPr txBox="1"/>
            <p:nvPr/>
          </p:nvSpPr>
          <p:spPr>
            <a:xfrm>
              <a:off x="7681376" y="1407170"/>
              <a:ext cx="566928" cy="261610"/>
            </a:xfrm>
            <a:prstGeom prst="rect">
              <a:avLst/>
            </a:prstGeom>
            <a:noFill/>
          </p:spPr>
          <p:txBody>
            <a:bodyPr wrap="square" rtlCol="0">
              <a:spAutoFit/>
            </a:bodyPr>
            <a:lstStyle/>
            <a:p>
              <a:r>
                <a:rPr lang="en-IN" sz="1100" b="1" dirty="0"/>
                <a:t>outlet</a:t>
              </a:r>
            </a:p>
          </p:txBody>
        </p:sp>
        <p:cxnSp>
          <p:nvCxnSpPr>
            <p:cNvPr id="23" name="Straight Arrow Connector 22">
              <a:extLst>
                <a:ext uri="{FF2B5EF4-FFF2-40B4-BE49-F238E27FC236}">
                  <a16:creationId xmlns:a16="http://schemas.microsoft.com/office/drawing/2014/main" id="{899C4EFC-2D0B-B1CA-0402-62604D5D1ACF}"/>
                </a:ext>
              </a:extLst>
            </p:cNvPr>
            <p:cNvCxnSpPr>
              <a:cxnSpLocks/>
            </p:cNvCxnSpPr>
            <p:nvPr/>
          </p:nvCxnSpPr>
          <p:spPr>
            <a:xfrm>
              <a:off x="8053683" y="1589799"/>
              <a:ext cx="484387" cy="5525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953B435E-180C-0373-4880-A6A621B6139A}"/>
                  </a:ext>
                </a:extLst>
              </p:cNvPr>
              <p:cNvSpPr txBox="1"/>
              <p:nvPr/>
            </p:nvSpPr>
            <p:spPr>
              <a:xfrm>
                <a:off x="6129528" y="4078665"/>
                <a:ext cx="5605272" cy="1721240"/>
              </a:xfrm>
              <a:prstGeom prst="rect">
                <a:avLst/>
              </a:prstGeom>
              <a:noFill/>
            </p:spPr>
            <p:txBody>
              <a:bodyPr wrap="square" rtlCol="0">
                <a:spAutoFit/>
              </a:bodyPr>
              <a:lstStyle/>
              <a:p>
                <a:pPr marL="342900" indent="-342900">
                  <a:buFont typeface="Arial" panose="020B0604020202020204" pitchFamily="34" charset="0"/>
                  <a:buChar char="•"/>
                </a:pPr>
                <a:r>
                  <a:rPr lang="en-IN" dirty="0"/>
                  <a:t>Inlet mass flowrate </a:t>
                </a:r>
                <a14:m>
                  <m:oMath xmlns:m="http://schemas.openxmlformats.org/officeDocument/2006/math">
                    <m:sSub>
                      <m:sSubPr>
                        <m:ctrlPr>
                          <a:rPr lang="en-IN" b="0" i="1" dirty="0" smtClean="0">
                            <a:latin typeface="Cambria Math" panose="02040503050406030204" pitchFamily="18" charset="0"/>
                          </a:rPr>
                        </m:ctrlPr>
                      </m:sSubPr>
                      <m:e>
                        <m:acc>
                          <m:accPr>
                            <m:chr m:val="̇"/>
                            <m:ctrlPr>
                              <a:rPr lang="en-IN" b="0" i="1" smtClean="0">
                                <a:latin typeface="Cambria Math" panose="02040503050406030204" pitchFamily="18" charset="0"/>
                              </a:rPr>
                            </m:ctrlPr>
                          </m:accPr>
                          <m:e>
                            <m:r>
                              <a:rPr lang="en-IN" b="0" i="1" smtClean="0">
                                <a:latin typeface="Cambria Math" panose="02040503050406030204" pitchFamily="18" charset="0"/>
                              </a:rPr>
                              <m:t>𝑚</m:t>
                            </m:r>
                          </m:e>
                        </m:acc>
                      </m:e>
                      <m:sub>
                        <m:r>
                          <a:rPr lang="en-IN" b="0" i="1" dirty="0" smtClean="0">
                            <a:latin typeface="Cambria Math" panose="02040503050406030204" pitchFamily="18" charset="0"/>
                          </a:rPr>
                          <m:t>𝑖𝑛</m:t>
                        </m:r>
                      </m:sub>
                    </m:sSub>
                    <m:r>
                      <a:rPr lang="en-IN" b="0" i="1" dirty="0" smtClean="0">
                        <a:latin typeface="Cambria Math" panose="02040503050406030204" pitchFamily="18" charset="0"/>
                      </a:rPr>
                      <m:t>=0.15</m:t>
                    </m:r>
                    <m:f>
                      <m:fPr>
                        <m:ctrlPr>
                          <a:rPr lang="en-IN" b="0" i="1" dirty="0" smtClean="0">
                            <a:latin typeface="Cambria Math" panose="02040503050406030204" pitchFamily="18" charset="0"/>
                          </a:rPr>
                        </m:ctrlPr>
                      </m:fPr>
                      <m:num>
                        <m:r>
                          <a:rPr lang="en-IN" b="0" i="1" dirty="0" smtClean="0">
                            <a:latin typeface="Cambria Math" panose="02040503050406030204" pitchFamily="18" charset="0"/>
                          </a:rPr>
                          <m:t>𝑘𝑔</m:t>
                        </m:r>
                      </m:num>
                      <m:den>
                        <m:r>
                          <a:rPr lang="en-IN" b="0" i="1" dirty="0" smtClean="0">
                            <a:latin typeface="Cambria Math" panose="02040503050406030204" pitchFamily="18" charset="0"/>
                          </a:rPr>
                          <m:t>𝑠</m:t>
                        </m:r>
                      </m:den>
                    </m:f>
                  </m:oMath>
                </a14:m>
                <a:r>
                  <a:rPr lang="en-IN" dirty="0"/>
                  <a:t> at </a:t>
                </a:r>
                <a14:m>
                  <m:oMath xmlns:m="http://schemas.openxmlformats.org/officeDocument/2006/math">
                    <m:sSub>
                      <m:sSubPr>
                        <m:ctrlPr>
                          <a:rPr lang="en-IN" b="0" i="1" smtClean="0">
                            <a:latin typeface="Cambria Math" panose="02040503050406030204" pitchFamily="18" charset="0"/>
                          </a:rPr>
                        </m:ctrlPr>
                      </m:sSubPr>
                      <m:e>
                        <m:r>
                          <a:rPr lang="en-IN" b="0" i="1" smtClean="0">
                            <a:latin typeface="Cambria Math" panose="02040503050406030204" pitchFamily="18" charset="0"/>
                          </a:rPr>
                          <m:t>𝑇</m:t>
                        </m:r>
                      </m:e>
                      <m:sub>
                        <m:r>
                          <a:rPr lang="en-IN" b="0" i="1" smtClean="0">
                            <a:latin typeface="Cambria Math" panose="02040503050406030204" pitchFamily="18" charset="0"/>
                          </a:rPr>
                          <m:t>𝑖𝑛</m:t>
                        </m:r>
                      </m:sub>
                    </m:sSub>
                    <m:r>
                      <a:rPr lang="en-IN" b="0" i="1" smtClean="0">
                        <a:latin typeface="Cambria Math" panose="02040503050406030204" pitchFamily="18" charset="0"/>
                      </a:rPr>
                      <m:t>=293</m:t>
                    </m:r>
                    <m:r>
                      <a:rPr lang="en-IN" b="0" i="1" smtClean="0">
                        <a:latin typeface="Cambria Math" panose="02040503050406030204" pitchFamily="18" charset="0"/>
                      </a:rPr>
                      <m:t>𝐾</m:t>
                    </m:r>
                  </m:oMath>
                </a14:m>
                <a:endParaRPr lang="en-IN" dirty="0"/>
              </a:p>
              <a:p>
                <a:pPr marL="342900" indent="-342900">
                  <a:buFont typeface="Arial" panose="020B0604020202020204" pitchFamily="34" charset="0"/>
                  <a:buChar char="•"/>
                </a:pPr>
                <a:r>
                  <a:rPr lang="en-IN" dirty="0"/>
                  <a:t>Outlet mass flowrate </a:t>
                </a:r>
                <a14:m>
                  <m:oMath xmlns:m="http://schemas.openxmlformats.org/officeDocument/2006/math">
                    <m:sSub>
                      <m:sSubPr>
                        <m:ctrlPr>
                          <a:rPr lang="en-IN" b="0" i="1" dirty="0" smtClean="0">
                            <a:latin typeface="Cambria Math" panose="02040503050406030204" pitchFamily="18" charset="0"/>
                          </a:rPr>
                        </m:ctrlPr>
                      </m:sSubPr>
                      <m:e>
                        <m:acc>
                          <m:accPr>
                            <m:chr m:val="̇"/>
                            <m:ctrlPr>
                              <a:rPr lang="en-IN" b="0" i="1" smtClean="0">
                                <a:latin typeface="Cambria Math" panose="02040503050406030204" pitchFamily="18" charset="0"/>
                              </a:rPr>
                            </m:ctrlPr>
                          </m:accPr>
                          <m:e>
                            <m:r>
                              <a:rPr lang="en-IN" b="0" i="1" smtClean="0">
                                <a:latin typeface="Cambria Math" panose="02040503050406030204" pitchFamily="18" charset="0"/>
                              </a:rPr>
                              <m:t>𝑚</m:t>
                            </m:r>
                          </m:e>
                        </m:acc>
                      </m:e>
                      <m:sub>
                        <m:r>
                          <a:rPr lang="en-IN" b="0" i="1" dirty="0" smtClean="0">
                            <a:latin typeface="Cambria Math" panose="02040503050406030204" pitchFamily="18" charset="0"/>
                          </a:rPr>
                          <m:t>𝑜𝑢𝑡</m:t>
                        </m:r>
                      </m:sub>
                    </m:sSub>
                    <m:r>
                      <a:rPr lang="en-IN" b="0" i="1" dirty="0" smtClean="0">
                        <a:latin typeface="Cambria Math" panose="02040503050406030204" pitchFamily="18" charset="0"/>
                      </a:rPr>
                      <m:t>=0.15</m:t>
                    </m:r>
                    <m:f>
                      <m:fPr>
                        <m:ctrlPr>
                          <a:rPr lang="en-IN" b="0" i="1" dirty="0" smtClean="0">
                            <a:latin typeface="Cambria Math" panose="02040503050406030204" pitchFamily="18" charset="0"/>
                          </a:rPr>
                        </m:ctrlPr>
                      </m:fPr>
                      <m:num>
                        <m:r>
                          <a:rPr lang="en-IN" b="0" i="1" dirty="0" smtClean="0">
                            <a:latin typeface="Cambria Math" panose="02040503050406030204" pitchFamily="18" charset="0"/>
                          </a:rPr>
                          <m:t>𝑘𝑔</m:t>
                        </m:r>
                      </m:num>
                      <m:den>
                        <m:r>
                          <a:rPr lang="en-IN" b="0" i="1" dirty="0" smtClean="0">
                            <a:latin typeface="Cambria Math" panose="02040503050406030204" pitchFamily="18" charset="0"/>
                          </a:rPr>
                          <m:t>𝑠</m:t>
                        </m:r>
                      </m:den>
                    </m:f>
                  </m:oMath>
                </a14:m>
                <a:endParaRPr lang="en-IN" dirty="0"/>
              </a:p>
              <a:p>
                <a:pPr marL="342900" indent="-342900">
                  <a:buFont typeface="Arial" panose="020B0604020202020204" pitchFamily="34" charset="0"/>
                  <a:buChar char="•"/>
                </a:pPr>
                <a:r>
                  <a:rPr lang="en-IN" dirty="0"/>
                  <a:t>The heat/thermal energy is transferred from the walls, windows and the door to the fluid inside the room and then exchanged with air circulating </a:t>
                </a:r>
              </a:p>
            </p:txBody>
          </p:sp>
        </mc:Choice>
        <mc:Fallback xmlns="">
          <p:sp>
            <p:nvSpPr>
              <p:cNvPr id="25" name="TextBox 24">
                <a:extLst>
                  <a:ext uri="{FF2B5EF4-FFF2-40B4-BE49-F238E27FC236}">
                    <a16:creationId xmlns:a16="http://schemas.microsoft.com/office/drawing/2014/main" id="{953B435E-180C-0373-4880-A6A621B6139A}"/>
                  </a:ext>
                </a:extLst>
              </p:cNvPr>
              <p:cNvSpPr txBox="1">
                <a:spLocks noRot="1" noChangeAspect="1" noMove="1" noResize="1" noEditPoints="1" noAdjustHandles="1" noChangeArrowheads="1" noChangeShapeType="1" noTextEdit="1"/>
              </p:cNvSpPr>
              <p:nvPr/>
            </p:nvSpPr>
            <p:spPr>
              <a:xfrm>
                <a:off x="6129528" y="4078665"/>
                <a:ext cx="5605272" cy="1721240"/>
              </a:xfrm>
              <a:prstGeom prst="rect">
                <a:avLst/>
              </a:prstGeom>
              <a:blipFill>
                <a:blip r:embed="rId4"/>
                <a:stretch>
                  <a:fillRect l="-762" r="-1306" b="-4965"/>
                </a:stretch>
              </a:blipFill>
            </p:spPr>
            <p:txBody>
              <a:bodyPr/>
              <a:lstStyle/>
              <a:p>
                <a:r>
                  <a:rPr lang="en-US">
                    <a:noFill/>
                  </a:rPr>
                  <a:t> </a:t>
                </a:r>
              </a:p>
            </p:txBody>
          </p:sp>
        </mc:Fallback>
      </mc:AlternateContent>
    </p:spTree>
    <p:extLst>
      <p:ext uri="{BB962C8B-B14F-4D97-AF65-F5344CB8AC3E}">
        <p14:creationId xmlns:p14="http://schemas.microsoft.com/office/powerpoint/2010/main" val="1320765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18">
            <a:extLst>
              <a:ext uri="{FF2B5EF4-FFF2-40B4-BE49-F238E27FC236}">
                <a16:creationId xmlns:a16="http://schemas.microsoft.com/office/drawing/2014/main" id="{E2683FC2-CD9B-6C44-A6E5-325E7C4397DD}"/>
              </a:ext>
            </a:extLst>
          </p:cNvPr>
          <p:cNvSpPr>
            <a:spLocks noGrp="1"/>
          </p:cNvSpPr>
          <p:nvPr>
            <p:ph type="sldNum" sz="quarter" idx="15"/>
          </p:nvPr>
        </p:nvSpPr>
        <p:spPr/>
        <p:txBody>
          <a:bodyPr/>
          <a:lstStyle/>
          <a:p>
            <a:fld id="{F0D23093-2AB0-F74C-B865-1A12A15B650E}" type="slidenum">
              <a:rPr lang="en-US" smtClean="0"/>
              <a:pPr/>
              <a:t>3</a:t>
            </a:fld>
            <a:endParaRPr lang="en-US"/>
          </a:p>
        </p:txBody>
      </p:sp>
      <p:sp>
        <p:nvSpPr>
          <p:cNvPr id="2" name="Title 1">
            <a:extLst>
              <a:ext uri="{FF2B5EF4-FFF2-40B4-BE49-F238E27FC236}">
                <a16:creationId xmlns:a16="http://schemas.microsoft.com/office/drawing/2014/main" id="{BA0BFA49-56E4-41C3-BE71-7FEB89242251}"/>
              </a:ext>
            </a:extLst>
          </p:cNvPr>
          <p:cNvSpPr>
            <a:spLocks noGrp="1"/>
          </p:cNvSpPr>
          <p:nvPr>
            <p:ph type="title"/>
          </p:nvPr>
        </p:nvSpPr>
        <p:spPr/>
        <p:txBody>
          <a:bodyPr/>
          <a:lstStyle/>
          <a:p>
            <a:r>
              <a:rPr lang="en-US" dirty="0">
                <a:latin typeface="+mj-lt"/>
              </a:rPr>
              <a:t>Air Velocity in the Room</a:t>
            </a:r>
          </a:p>
        </p:txBody>
      </p:sp>
      <p:sp>
        <p:nvSpPr>
          <p:cNvPr id="3" name="Content Placeholder 2">
            <a:extLst>
              <a:ext uri="{FF2B5EF4-FFF2-40B4-BE49-F238E27FC236}">
                <a16:creationId xmlns:a16="http://schemas.microsoft.com/office/drawing/2014/main" id="{92EF2EB2-9BCD-4847-BE1B-DC7967C68373}"/>
              </a:ext>
            </a:extLst>
          </p:cNvPr>
          <p:cNvSpPr>
            <a:spLocks noGrp="1"/>
          </p:cNvSpPr>
          <p:nvPr>
            <p:ph type="body" sz="quarter" idx="13"/>
          </p:nvPr>
        </p:nvSpPr>
        <p:spPr>
          <a:xfrm>
            <a:off x="381001" y="923555"/>
            <a:ext cx="7239000" cy="2182058"/>
          </a:xfrm>
        </p:spPr>
        <p:txBody>
          <a:bodyPr>
            <a:noAutofit/>
          </a:bodyPr>
          <a:lstStyle/>
          <a:p>
            <a:pPr algn="just"/>
            <a:r>
              <a:rPr lang="en-US" sz="1800">
                <a:latin typeface="+mn-lt"/>
              </a:rPr>
              <a:t>Velocity of air at the inlet vent is relatively high compared to the rest of the room. This is evident from the overall blue colored region.</a:t>
            </a:r>
          </a:p>
          <a:p>
            <a:pPr algn="just">
              <a:spcBef>
                <a:spcPts val="1200"/>
              </a:spcBef>
            </a:pPr>
            <a:r>
              <a:rPr lang="en-US" sz="1800">
                <a:latin typeface="+mn-lt"/>
              </a:rPr>
              <a:t>The cold air from the inlet vent impinges directly on the bottom wall, </a:t>
            </a:r>
            <a:r>
              <a:rPr lang="en-US" sz="1800"/>
              <a:t>after which it circulates to the rest of the room. This impingement and circulation can be observed in the velocity vector plot below.</a:t>
            </a:r>
          </a:p>
          <a:p>
            <a:pPr algn="just"/>
            <a:r>
              <a:rPr lang="en-US" sz="1800"/>
              <a:t>This air is induced out from the room through the outlet vent at the bottom of the back wall.</a:t>
            </a:r>
          </a:p>
        </p:txBody>
      </p:sp>
      <p:pic>
        <p:nvPicPr>
          <p:cNvPr id="13" name="Picture 12">
            <a:extLst>
              <a:ext uri="{FF2B5EF4-FFF2-40B4-BE49-F238E27FC236}">
                <a16:creationId xmlns:a16="http://schemas.microsoft.com/office/drawing/2014/main" id="{A25EF195-CF9B-4BF1-B27A-543F401E0222}"/>
              </a:ext>
            </a:extLst>
          </p:cNvPr>
          <p:cNvPicPr>
            <a:picLocks noChangeAspect="1"/>
          </p:cNvPicPr>
          <p:nvPr/>
        </p:nvPicPr>
        <p:blipFill rotWithShape="1">
          <a:blip r:embed="rId3"/>
          <a:srcRect t="-1" b="2118"/>
          <a:stretch/>
        </p:blipFill>
        <p:spPr>
          <a:xfrm>
            <a:off x="2362200" y="3142592"/>
            <a:ext cx="4419598" cy="2898774"/>
          </a:xfrm>
          <a:prstGeom prst="rect">
            <a:avLst/>
          </a:prstGeom>
        </p:spPr>
      </p:pic>
      <p:pic>
        <p:nvPicPr>
          <p:cNvPr id="15" name="Picture 14">
            <a:extLst>
              <a:ext uri="{FF2B5EF4-FFF2-40B4-BE49-F238E27FC236}">
                <a16:creationId xmlns:a16="http://schemas.microsoft.com/office/drawing/2014/main" id="{650BC76A-D30E-430F-9E6A-6EE70647FCA1}"/>
              </a:ext>
            </a:extLst>
          </p:cNvPr>
          <p:cNvPicPr>
            <a:picLocks noChangeAspect="1"/>
          </p:cNvPicPr>
          <p:nvPr/>
        </p:nvPicPr>
        <p:blipFill>
          <a:blip r:embed="rId4"/>
          <a:stretch>
            <a:fillRect/>
          </a:stretch>
        </p:blipFill>
        <p:spPr>
          <a:xfrm>
            <a:off x="8559673" y="287733"/>
            <a:ext cx="3650662" cy="2441998"/>
          </a:xfrm>
          <a:prstGeom prst="rect">
            <a:avLst/>
          </a:prstGeom>
        </p:spPr>
      </p:pic>
      <p:pic>
        <p:nvPicPr>
          <p:cNvPr id="16" name="Picture 15">
            <a:extLst>
              <a:ext uri="{FF2B5EF4-FFF2-40B4-BE49-F238E27FC236}">
                <a16:creationId xmlns:a16="http://schemas.microsoft.com/office/drawing/2014/main" id="{363F49BC-05A8-4CC3-8238-F3C2E4319812}"/>
              </a:ext>
            </a:extLst>
          </p:cNvPr>
          <p:cNvPicPr>
            <a:picLocks noChangeAspect="1"/>
          </p:cNvPicPr>
          <p:nvPr/>
        </p:nvPicPr>
        <p:blipFill>
          <a:blip r:embed="rId5"/>
          <a:stretch>
            <a:fillRect/>
          </a:stretch>
        </p:blipFill>
        <p:spPr>
          <a:xfrm>
            <a:off x="8645930" y="2672118"/>
            <a:ext cx="3305436" cy="3051174"/>
          </a:xfrm>
          <a:prstGeom prst="rect">
            <a:avLst/>
          </a:prstGeom>
        </p:spPr>
      </p:pic>
      <p:sp>
        <p:nvSpPr>
          <p:cNvPr id="17" name="TextBox 16">
            <a:extLst>
              <a:ext uri="{FF2B5EF4-FFF2-40B4-BE49-F238E27FC236}">
                <a16:creationId xmlns:a16="http://schemas.microsoft.com/office/drawing/2014/main" id="{8D65C7F5-3CF3-468C-BD8B-DEA9DFFAD582}"/>
              </a:ext>
            </a:extLst>
          </p:cNvPr>
          <p:cNvSpPr txBox="1"/>
          <p:nvPr/>
        </p:nvSpPr>
        <p:spPr>
          <a:xfrm>
            <a:off x="3178267" y="5667656"/>
            <a:ext cx="3048000" cy="276999"/>
          </a:xfrm>
          <a:prstGeom prst="rect">
            <a:avLst/>
          </a:prstGeom>
          <a:noFill/>
        </p:spPr>
        <p:txBody>
          <a:bodyPr wrap="square" rtlCol="0">
            <a:spAutoFit/>
          </a:bodyPr>
          <a:lstStyle/>
          <a:p>
            <a:pPr algn="r"/>
            <a:r>
              <a:rPr lang="en-US" sz="1200" b="1" i="1" dirty="0"/>
              <a:t>Velocity Vector at Midplane z = -3 m</a:t>
            </a:r>
          </a:p>
        </p:txBody>
      </p:sp>
      <p:sp>
        <p:nvSpPr>
          <p:cNvPr id="18" name="TextBox 17">
            <a:extLst>
              <a:ext uri="{FF2B5EF4-FFF2-40B4-BE49-F238E27FC236}">
                <a16:creationId xmlns:a16="http://schemas.microsoft.com/office/drawing/2014/main" id="{DCB61722-ECF1-4D27-BFD9-BCD08314224A}"/>
              </a:ext>
            </a:extLst>
          </p:cNvPr>
          <p:cNvSpPr txBox="1"/>
          <p:nvPr/>
        </p:nvSpPr>
        <p:spPr>
          <a:xfrm>
            <a:off x="8774648" y="5723292"/>
            <a:ext cx="3048000" cy="276999"/>
          </a:xfrm>
          <a:prstGeom prst="rect">
            <a:avLst/>
          </a:prstGeom>
          <a:noFill/>
        </p:spPr>
        <p:txBody>
          <a:bodyPr wrap="square" rtlCol="0">
            <a:spAutoFit/>
          </a:bodyPr>
          <a:lstStyle/>
          <a:p>
            <a:pPr algn="r"/>
            <a:r>
              <a:rPr lang="en-US" sz="1200" b="1" i="1" dirty="0"/>
              <a:t>Velocity Contour at Midplane z = -3 m</a:t>
            </a:r>
          </a:p>
        </p:txBody>
      </p:sp>
      <p:pic>
        <p:nvPicPr>
          <p:cNvPr id="20" name="Picture 19">
            <a:extLst>
              <a:ext uri="{FF2B5EF4-FFF2-40B4-BE49-F238E27FC236}">
                <a16:creationId xmlns:a16="http://schemas.microsoft.com/office/drawing/2014/main" id="{1A9DFC2F-A23B-4631-AD9D-15A35A9B6F47}"/>
              </a:ext>
            </a:extLst>
          </p:cNvPr>
          <p:cNvPicPr>
            <a:picLocks noChangeAspect="1"/>
          </p:cNvPicPr>
          <p:nvPr/>
        </p:nvPicPr>
        <p:blipFill>
          <a:blip r:embed="rId6"/>
          <a:stretch>
            <a:fillRect/>
          </a:stretch>
        </p:blipFill>
        <p:spPr>
          <a:xfrm>
            <a:off x="7836166" y="367350"/>
            <a:ext cx="809764" cy="2282764"/>
          </a:xfrm>
          <a:prstGeom prst="rect">
            <a:avLst/>
          </a:prstGeom>
        </p:spPr>
      </p:pic>
    </p:spTree>
    <p:extLst>
      <p:ext uri="{BB962C8B-B14F-4D97-AF65-F5344CB8AC3E}">
        <p14:creationId xmlns:p14="http://schemas.microsoft.com/office/powerpoint/2010/main" val="328199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84AB1D9-597D-4E6C-8015-E1F998504310}"/>
              </a:ext>
            </a:extLst>
          </p:cNvPr>
          <p:cNvPicPr>
            <a:picLocks noChangeAspect="1"/>
          </p:cNvPicPr>
          <p:nvPr/>
        </p:nvPicPr>
        <p:blipFill>
          <a:blip r:embed="rId2"/>
          <a:stretch>
            <a:fillRect/>
          </a:stretch>
        </p:blipFill>
        <p:spPr>
          <a:xfrm>
            <a:off x="8839200" y="246802"/>
            <a:ext cx="2321320" cy="2115398"/>
          </a:xfrm>
          <a:prstGeom prst="rect">
            <a:avLst/>
          </a:prstGeom>
        </p:spPr>
      </p:pic>
      <p:pic>
        <p:nvPicPr>
          <p:cNvPr id="17" name="Picture 16">
            <a:extLst>
              <a:ext uri="{FF2B5EF4-FFF2-40B4-BE49-F238E27FC236}">
                <a16:creationId xmlns:a16="http://schemas.microsoft.com/office/drawing/2014/main" id="{6E7684C4-A83B-4C94-8DA1-8ECA1603D881}"/>
              </a:ext>
            </a:extLst>
          </p:cNvPr>
          <p:cNvPicPr>
            <a:picLocks noChangeAspect="1"/>
          </p:cNvPicPr>
          <p:nvPr/>
        </p:nvPicPr>
        <p:blipFill>
          <a:blip r:embed="rId3"/>
          <a:stretch>
            <a:fillRect/>
          </a:stretch>
        </p:blipFill>
        <p:spPr>
          <a:xfrm>
            <a:off x="6400800" y="2357247"/>
            <a:ext cx="5181600" cy="3730488"/>
          </a:xfrm>
          <a:prstGeom prst="rect">
            <a:avLst/>
          </a:prstGeom>
        </p:spPr>
      </p:pic>
      <p:pic>
        <p:nvPicPr>
          <p:cNvPr id="2" name="Picture 1">
            <a:extLst>
              <a:ext uri="{FF2B5EF4-FFF2-40B4-BE49-F238E27FC236}">
                <a16:creationId xmlns:a16="http://schemas.microsoft.com/office/drawing/2014/main" id="{F8D7137B-0E48-4613-A17E-6250938E0BB5}"/>
              </a:ext>
            </a:extLst>
          </p:cNvPr>
          <p:cNvPicPr>
            <a:picLocks noChangeAspect="1"/>
          </p:cNvPicPr>
          <p:nvPr/>
        </p:nvPicPr>
        <p:blipFill>
          <a:blip r:embed="rId4"/>
          <a:stretch>
            <a:fillRect/>
          </a:stretch>
        </p:blipFill>
        <p:spPr>
          <a:xfrm>
            <a:off x="343074" y="2543536"/>
            <a:ext cx="5562252" cy="3357910"/>
          </a:xfrm>
          <a:prstGeom prst="rect">
            <a:avLst/>
          </a:prstGeom>
        </p:spPr>
      </p:pic>
      <p:sp>
        <p:nvSpPr>
          <p:cNvPr id="3" name="Slide Number Placeholder 2">
            <a:extLst>
              <a:ext uri="{FF2B5EF4-FFF2-40B4-BE49-F238E27FC236}">
                <a16:creationId xmlns:a16="http://schemas.microsoft.com/office/drawing/2014/main" id="{AAC91155-A240-48F6-910A-3006BC5B9FF9}"/>
              </a:ext>
            </a:extLst>
          </p:cNvPr>
          <p:cNvSpPr>
            <a:spLocks noGrp="1"/>
          </p:cNvSpPr>
          <p:nvPr>
            <p:ph type="sldNum" sz="quarter" idx="15"/>
          </p:nvPr>
        </p:nvSpPr>
        <p:spPr/>
        <p:txBody>
          <a:bodyPr/>
          <a:lstStyle/>
          <a:p>
            <a:fld id="{F0D23093-2AB0-F74C-B865-1A12A15B650E}" type="slidenum">
              <a:rPr lang="en-US" smtClean="0"/>
              <a:pPr/>
              <a:t>4</a:t>
            </a:fld>
            <a:endParaRPr lang="en-US"/>
          </a:p>
        </p:txBody>
      </p:sp>
      <p:sp>
        <p:nvSpPr>
          <p:cNvPr id="4" name="Title 3">
            <a:extLst>
              <a:ext uri="{FF2B5EF4-FFF2-40B4-BE49-F238E27FC236}">
                <a16:creationId xmlns:a16="http://schemas.microsoft.com/office/drawing/2014/main" id="{4704CE50-86D3-4651-8C1A-4204643B9632}"/>
              </a:ext>
            </a:extLst>
          </p:cNvPr>
          <p:cNvSpPr>
            <a:spLocks noGrp="1"/>
          </p:cNvSpPr>
          <p:nvPr>
            <p:ph type="title"/>
          </p:nvPr>
        </p:nvSpPr>
        <p:spPr/>
        <p:txBody>
          <a:bodyPr/>
          <a:lstStyle/>
          <a:p>
            <a:r>
              <a:rPr lang="en-US"/>
              <a:t>Air Circulation in the Room</a:t>
            </a:r>
          </a:p>
        </p:txBody>
      </p:sp>
      <p:sp>
        <p:nvSpPr>
          <p:cNvPr id="5" name="Text Placeholder 4">
            <a:extLst>
              <a:ext uri="{FF2B5EF4-FFF2-40B4-BE49-F238E27FC236}">
                <a16:creationId xmlns:a16="http://schemas.microsoft.com/office/drawing/2014/main" id="{724BEF05-D7F2-4E6D-80A6-B5E42D3A8768}"/>
              </a:ext>
            </a:extLst>
          </p:cNvPr>
          <p:cNvSpPr>
            <a:spLocks noGrp="1"/>
          </p:cNvSpPr>
          <p:nvPr>
            <p:ph type="body" sz="quarter" idx="13"/>
          </p:nvPr>
        </p:nvSpPr>
        <p:spPr>
          <a:xfrm>
            <a:off x="609601" y="818796"/>
            <a:ext cx="7391400" cy="1322441"/>
          </a:xfrm>
        </p:spPr>
        <p:txBody>
          <a:bodyPr vert="horz" lIns="91440" tIns="45720" rIns="91440" bIns="45720" rtlCol="0">
            <a:noAutofit/>
          </a:bodyPr>
          <a:lstStyle/>
          <a:p>
            <a:pPr algn="just"/>
            <a:r>
              <a:rPr lang="en-US" sz="1800">
                <a:latin typeface="+mn-lt"/>
              </a:rPr>
              <a:t>Air circulates inside the room creating local rotational flow regions called vortices. </a:t>
            </a:r>
          </a:p>
          <a:p>
            <a:pPr algn="just">
              <a:spcBef>
                <a:spcPts val="1200"/>
              </a:spcBef>
            </a:pPr>
            <a:r>
              <a:rPr lang="en-US" sz="1800">
                <a:latin typeface="+mn-lt"/>
              </a:rPr>
              <a:t>There are no vortices near the back wall of the room because of the </a:t>
            </a:r>
            <a:r>
              <a:rPr lang="en-US" sz="1800"/>
              <a:t>outlet vent </a:t>
            </a:r>
            <a:r>
              <a:rPr lang="en-US" sz="1800">
                <a:latin typeface="+mn-lt"/>
              </a:rPr>
              <a:t>location at the bottom of this wall.</a:t>
            </a:r>
          </a:p>
          <a:p>
            <a:pPr algn="just"/>
            <a:endParaRPr lang="en-US" sz="1800">
              <a:latin typeface="+mn-lt"/>
            </a:endParaRPr>
          </a:p>
        </p:txBody>
      </p:sp>
      <p:sp>
        <p:nvSpPr>
          <p:cNvPr id="10" name="TextBox 9">
            <a:extLst>
              <a:ext uri="{FF2B5EF4-FFF2-40B4-BE49-F238E27FC236}">
                <a16:creationId xmlns:a16="http://schemas.microsoft.com/office/drawing/2014/main" id="{5C55B7DB-73D3-4B61-95AF-25D62DA94C16}"/>
              </a:ext>
            </a:extLst>
          </p:cNvPr>
          <p:cNvSpPr txBox="1"/>
          <p:nvPr/>
        </p:nvSpPr>
        <p:spPr>
          <a:xfrm>
            <a:off x="619897" y="5835008"/>
            <a:ext cx="3603960" cy="276999"/>
          </a:xfrm>
          <a:prstGeom prst="rect">
            <a:avLst/>
          </a:prstGeom>
          <a:noFill/>
        </p:spPr>
        <p:txBody>
          <a:bodyPr wrap="square" rtlCol="0">
            <a:spAutoFit/>
          </a:bodyPr>
          <a:lstStyle/>
          <a:p>
            <a:pPr algn="r"/>
            <a:r>
              <a:rPr lang="en-US" sz="1200" b="1" i="1" dirty="0"/>
              <a:t>Velocity Vector at Midplane, x = 2.25 m</a:t>
            </a:r>
          </a:p>
        </p:txBody>
      </p:sp>
      <p:sp>
        <p:nvSpPr>
          <p:cNvPr id="11" name="TextBox 10">
            <a:extLst>
              <a:ext uri="{FF2B5EF4-FFF2-40B4-BE49-F238E27FC236}">
                <a16:creationId xmlns:a16="http://schemas.microsoft.com/office/drawing/2014/main" id="{50D4C9EB-7DF1-4D3D-A39D-F4CF0074BC07}"/>
              </a:ext>
            </a:extLst>
          </p:cNvPr>
          <p:cNvSpPr txBox="1"/>
          <p:nvPr/>
        </p:nvSpPr>
        <p:spPr>
          <a:xfrm>
            <a:off x="7575396" y="5576330"/>
            <a:ext cx="3492502" cy="276999"/>
          </a:xfrm>
          <a:prstGeom prst="rect">
            <a:avLst/>
          </a:prstGeom>
          <a:noFill/>
        </p:spPr>
        <p:txBody>
          <a:bodyPr wrap="square" rtlCol="0">
            <a:spAutoFit/>
          </a:bodyPr>
          <a:lstStyle/>
          <a:p>
            <a:pPr algn="r"/>
            <a:r>
              <a:rPr lang="en-US" sz="1200" b="1" i="1" dirty="0"/>
              <a:t>Velocity Vector at Midplane, z = -3 m</a:t>
            </a:r>
          </a:p>
        </p:txBody>
      </p:sp>
      <p:sp>
        <p:nvSpPr>
          <p:cNvPr id="16" name="TextBox 15">
            <a:extLst>
              <a:ext uri="{FF2B5EF4-FFF2-40B4-BE49-F238E27FC236}">
                <a16:creationId xmlns:a16="http://schemas.microsoft.com/office/drawing/2014/main" id="{3A835A71-45B7-493E-AC3E-AFB94C6F6D5D}"/>
              </a:ext>
            </a:extLst>
          </p:cNvPr>
          <p:cNvSpPr txBox="1"/>
          <p:nvPr/>
        </p:nvSpPr>
        <p:spPr>
          <a:xfrm>
            <a:off x="5071451" y="2305946"/>
            <a:ext cx="1909251" cy="338554"/>
          </a:xfrm>
          <a:prstGeom prst="rect">
            <a:avLst/>
          </a:prstGeom>
          <a:noFill/>
        </p:spPr>
        <p:txBody>
          <a:bodyPr wrap="square" rtlCol="0">
            <a:spAutoFit/>
          </a:bodyPr>
          <a:lstStyle/>
          <a:p>
            <a:pPr algn="ctr"/>
            <a:r>
              <a:rPr lang="en-US" sz="1600">
                <a:latin typeface="Montserrat" panose="02000505000000020004" pitchFamily="2" charset="0"/>
              </a:rPr>
              <a:t>Vortex Regions</a:t>
            </a:r>
          </a:p>
        </p:txBody>
      </p:sp>
      <p:cxnSp>
        <p:nvCxnSpPr>
          <p:cNvPr id="18" name="Straight Arrow Connector 17">
            <a:extLst>
              <a:ext uri="{FF2B5EF4-FFF2-40B4-BE49-F238E27FC236}">
                <a16:creationId xmlns:a16="http://schemas.microsoft.com/office/drawing/2014/main" id="{FBF08977-982B-48A5-B98F-942E8330E385}"/>
              </a:ext>
            </a:extLst>
          </p:cNvPr>
          <p:cNvCxnSpPr/>
          <p:nvPr/>
        </p:nvCxnSpPr>
        <p:spPr>
          <a:xfrm flipH="1">
            <a:off x="5003800" y="2701694"/>
            <a:ext cx="1029238" cy="1022581"/>
          </a:xfrm>
          <a:prstGeom prst="straightConnector1">
            <a:avLst/>
          </a:prstGeom>
          <a:ln w="285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76BE63A-0CA7-4104-A70D-7634B8D4BB0A}"/>
              </a:ext>
            </a:extLst>
          </p:cNvPr>
          <p:cNvCxnSpPr>
            <a:cxnSpLocks/>
          </p:cNvCxnSpPr>
          <p:nvPr/>
        </p:nvCxnSpPr>
        <p:spPr>
          <a:xfrm>
            <a:off x="6033038" y="2697519"/>
            <a:ext cx="4432834" cy="1515982"/>
          </a:xfrm>
          <a:prstGeom prst="straightConnector1">
            <a:avLst/>
          </a:prstGeom>
          <a:ln w="285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21BDAB8-6A9D-4D12-B885-F8949C4432AA}"/>
              </a:ext>
            </a:extLst>
          </p:cNvPr>
          <p:cNvSpPr txBox="1"/>
          <p:nvPr/>
        </p:nvSpPr>
        <p:spPr>
          <a:xfrm>
            <a:off x="7930997" y="543193"/>
            <a:ext cx="1390650" cy="307777"/>
          </a:xfrm>
          <a:prstGeom prst="rect">
            <a:avLst/>
          </a:prstGeom>
          <a:noFill/>
        </p:spPr>
        <p:txBody>
          <a:bodyPr wrap="square" rtlCol="0">
            <a:spAutoFit/>
          </a:bodyPr>
          <a:lstStyle/>
          <a:p>
            <a:pPr algn="ctr"/>
            <a:r>
              <a:rPr lang="en-US" sz="1400">
                <a:solidFill>
                  <a:srgbClr val="92D050"/>
                </a:solidFill>
                <a:latin typeface="Montserrat" panose="02000505000000020004" pitchFamily="2" charset="0"/>
              </a:rPr>
              <a:t>z = -3 m</a:t>
            </a:r>
          </a:p>
        </p:txBody>
      </p:sp>
      <p:cxnSp>
        <p:nvCxnSpPr>
          <p:cNvPr id="29" name="Straight Arrow Connector 28">
            <a:extLst>
              <a:ext uri="{FF2B5EF4-FFF2-40B4-BE49-F238E27FC236}">
                <a16:creationId xmlns:a16="http://schemas.microsoft.com/office/drawing/2014/main" id="{C3BB8E58-4FD4-4471-BFBB-D41FDE9A39F2}"/>
              </a:ext>
            </a:extLst>
          </p:cNvPr>
          <p:cNvCxnSpPr>
            <a:cxnSpLocks/>
          </p:cNvCxnSpPr>
          <p:nvPr/>
        </p:nvCxnSpPr>
        <p:spPr>
          <a:xfrm>
            <a:off x="9096263" y="746192"/>
            <a:ext cx="628610" cy="162857"/>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61F859F-F2A5-43B8-B8B9-6C8942908475}"/>
              </a:ext>
            </a:extLst>
          </p:cNvPr>
          <p:cNvSpPr txBox="1"/>
          <p:nvPr/>
        </p:nvSpPr>
        <p:spPr>
          <a:xfrm>
            <a:off x="10905401" y="1627724"/>
            <a:ext cx="1183820" cy="307777"/>
          </a:xfrm>
          <a:prstGeom prst="rect">
            <a:avLst/>
          </a:prstGeom>
          <a:noFill/>
        </p:spPr>
        <p:txBody>
          <a:bodyPr wrap="square" rtlCol="0">
            <a:spAutoFit/>
          </a:bodyPr>
          <a:lstStyle/>
          <a:p>
            <a:pPr algn="ctr"/>
            <a:r>
              <a:rPr lang="en-US" sz="1400">
                <a:solidFill>
                  <a:srgbClr val="FF0000"/>
                </a:solidFill>
                <a:latin typeface="Montserrat" panose="02000505000000020004" pitchFamily="2" charset="0"/>
              </a:rPr>
              <a:t>x = 2.25 m</a:t>
            </a:r>
          </a:p>
        </p:txBody>
      </p:sp>
      <p:cxnSp>
        <p:nvCxnSpPr>
          <p:cNvPr id="31" name="Straight Arrow Connector 30">
            <a:extLst>
              <a:ext uri="{FF2B5EF4-FFF2-40B4-BE49-F238E27FC236}">
                <a16:creationId xmlns:a16="http://schemas.microsoft.com/office/drawing/2014/main" id="{909D769B-6983-4E8D-98EE-8F698B83362A}"/>
              </a:ext>
            </a:extLst>
          </p:cNvPr>
          <p:cNvCxnSpPr>
            <a:cxnSpLocks/>
          </p:cNvCxnSpPr>
          <p:nvPr/>
        </p:nvCxnSpPr>
        <p:spPr>
          <a:xfrm flipH="1" flipV="1">
            <a:off x="10322016" y="818797"/>
            <a:ext cx="861140" cy="80892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FFC623B-D75A-4FD7-A212-83788E08CEB1}"/>
              </a:ext>
            </a:extLst>
          </p:cNvPr>
          <p:cNvCxnSpPr>
            <a:cxnSpLocks/>
          </p:cNvCxnSpPr>
          <p:nvPr/>
        </p:nvCxnSpPr>
        <p:spPr>
          <a:xfrm flipH="1">
            <a:off x="1600200" y="2697519"/>
            <a:ext cx="4432834" cy="1341081"/>
          </a:xfrm>
          <a:prstGeom prst="straightConnector1">
            <a:avLst/>
          </a:prstGeom>
          <a:ln w="285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043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645DE1C-56C7-4B3A-87EC-2EB5802A1928}"/>
              </a:ext>
            </a:extLst>
          </p:cNvPr>
          <p:cNvPicPr>
            <a:picLocks noChangeAspect="1"/>
          </p:cNvPicPr>
          <p:nvPr/>
        </p:nvPicPr>
        <p:blipFill>
          <a:blip r:embed="rId2"/>
          <a:stretch>
            <a:fillRect/>
          </a:stretch>
        </p:blipFill>
        <p:spPr>
          <a:xfrm>
            <a:off x="1447800" y="2976962"/>
            <a:ext cx="3171168" cy="2960460"/>
          </a:xfrm>
          <a:prstGeom prst="rect">
            <a:avLst/>
          </a:prstGeom>
        </p:spPr>
      </p:pic>
      <p:pic>
        <p:nvPicPr>
          <p:cNvPr id="2" name="Picture 1">
            <a:extLst>
              <a:ext uri="{FF2B5EF4-FFF2-40B4-BE49-F238E27FC236}">
                <a16:creationId xmlns:a16="http://schemas.microsoft.com/office/drawing/2014/main" id="{69CEA093-A62B-4505-8FBF-C06FA2B9C1C6}"/>
              </a:ext>
            </a:extLst>
          </p:cNvPr>
          <p:cNvPicPr>
            <a:picLocks noChangeAspect="1"/>
          </p:cNvPicPr>
          <p:nvPr/>
        </p:nvPicPr>
        <p:blipFill rotWithShape="1">
          <a:blip r:embed="rId3"/>
          <a:srcRect b="1523"/>
          <a:stretch/>
        </p:blipFill>
        <p:spPr>
          <a:xfrm>
            <a:off x="7772834" y="3081895"/>
            <a:ext cx="2954890" cy="2733674"/>
          </a:xfrm>
          <a:prstGeom prst="rect">
            <a:avLst/>
          </a:prstGeom>
        </p:spPr>
      </p:pic>
      <p:sp>
        <p:nvSpPr>
          <p:cNvPr id="3" name="Slide Number Placeholder 2">
            <a:extLst>
              <a:ext uri="{FF2B5EF4-FFF2-40B4-BE49-F238E27FC236}">
                <a16:creationId xmlns:a16="http://schemas.microsoft.com/office/drawing/2014/main" id="{EDA79119-055E-448F-A271-417AEF6DFFDF}"/>
              </a:ext>
            </a:extLst>
          </p:cNvPr>
          <p:cNvSpPr>
            <a:spLocks noGrp="1"/>
          </p:cNvSpPr>
          <p:nvPr>
            <p:ph type="sldNum" sz="quarter" idx="15"/>
          </p:nvPr>
        </p:nvSpPr>
        <p:spPr/>
        <p:txBody>
          <a:bodyPr/>
          <a:lstStyle/>
          <a:p>
            <a:fld id="{F0D23093-2AB0-F74C-B865-1A12A15B650E}" type="slidenum">
              <a:rPr lang="en-US" smtClean="0"/>
              <a:pPr/>
              <a:t>5</a:t>
            </a:fld>
            <a:endParaRPr lang="en-US"/>
          </a:p>
        </p:txBody>
      </p:sp>
      <p:sp>
        <p:nvSpPr>
          <p:cNvPr id="4" name="Title 3">
            <a:extLst>
              <a:ext uri="{FF2B5EF4-FFF2-40B4-BE49-F238E27FC236}">
                <a16:creationId xmlns:a16="http://schemas.microsoft.com/office/drawing/2014/main" id="{3C3738F2-18F6-44F7-8AB9-5FB858CAB8D6}"/>
              </a:ext>
            </a:extLst>
          </p:cNvPr>
          <p:cNvSpPr>
            <a:spLocks noGrp="1"/>
          </p:cNvSpPr>
          <p:nvPr>
            <p:ph type="title"/>
          </p:nvPr>
        </p:nvSpPr>
        <p:spPr/>
        <p:txBody>
          <a:bodyPr/>
          <a:lstStyle/>
          <a:p>
            <a:r>
              <a:rPr lang="en-US"/>
              <a:t>Temperature of the Room</a:t>
            </a:r>
          </a:p>
        </p:txBody>
      </p:sp>
      <p:sp>
        <p:nvSpPr>
          <p:cNvPr id="5" name="Text Placeholder 4">
            <a:extLst>
              <a:ext uri="{FF2B5EF4-FFF2-40B4-BE49-F238E27FC236}">
                <a16:creationId xmlns:a16="http://schemas.microsoft.com/office/drawing/2014/main" id="{D8866EAC-4DF2-4262-B6DD-4B173A8C3B8B}"/>
              </a:ext>
            </a:extLst>
          </p:cNvPr>
          <p:cNvSpPr>
            <a:spLocks noGrp="1"/>
          </p:cNvSpPr>
          <p:nvPr>
            <p:ph type="body" sz="quarter" idx="13"/>
          </p:nvPr>
        </p:nvSpPr>
        <p:spPr>
          <a:xfrm>
            <a:off x="609598" y="914400"/>
            <a:ext cx="11277601" cy="2001693"/>
          </a:xfrm>
        </p:spPr>
        <p:txBody>
          <a:bodyPr>
            <a:noAutofit/>
          </a:bodyPr>
          <a:lstStyle/>
          <a:p>
            <a:pPr algn="just"/>
            <a:r>
              <a:rPr lang="en-US" sz="1800">
                <a:latin typeface="+mn-lt"/>
              </a:rPr>
              <a:t>Temperature distribution on the side walls, windows and the door show that heat transfer between warm walls and cool air inside is more effective  closer to the floor where the walls are cooled to lower temperature</a:t>
            </a:r>
          </a:p>
          <a:p>
            <a:pPr algn="just"/>
            <a:r>
              <a:rPr lang="en-US" sz="1800">
                <a:latin typeface="+mn-lt"/>
              </a:rPr>
              <a:t>The room walls are warmer compare to the air inside which is indicated by the red color on the walls. This suggests heat is quickly rejected from warm walls by the circulating air and the inside of the room is maintained at a comfortable temperature.</a:t>
            </a:r>
          </a:p>
          <a:p>
            <a:pPr algn="just">
              <a:spcBef>
                <a:spcPts val="1200"/>
              </a:spcBef>
            </a:pPr>
            <a:r>
              <a:rPr lang="en-US" sz="1800">
                <a:latin typeface="+mn-lt"/>
                <a:ea typeface="Calibri" panose="020F0502020204030204" pitchFamily="34" charset="0"/>
                <a:cs typeface="Times New Roman" panose="02020603050405020304" pitchFamily="18" charset="0"/>
              </a:rPr>
              <a:t>Since the inlet vent is located at the center of the top wall, cool air is blowing directly into the center of the room. This keeps the central portion of the room relatively cooler compared to the other areas of the room.</a:t>
            </a:r>
          </a:p>
        </p:txBody>
      </p:sp>
      <p:sp>
        <p:nvSpPr>
          <p:cNvPr id="13" name="TextBox 12">
            <a:extLst>
              <a:ext uri="{FF2B5EF4-FFF2-40B4-BE49-F238E27FC236}">
                <a16:creationId xmlns:a16="http://schemas.microsoft.com/office/drawing/2014/main" id="{9AF98A5D-2C3A-41E0-885D-8C50EA05F5EA}"/>
              </a:ext>
            </a:extLst>
          </p:cNvPr>
          <p:cNvSpPr txBox="1"/>
          <p:nvPr/>
        </p:nvSpPr>
        <p:spPr>
          <a:xfrm>
            <a:off x="6942247" y="5815569"/>
            <a:ext cx="4616063" cy="276999"/>
          </a:xfrm>
          <a:prstGeom prst="rect">
            <a:avLst/>
          </a:prstGeom>
          <a:noFill/>
        </p:spPr>
        <p:txBody>
          <a:bodyPr wrap="square" rtlCol="0">
            <a:spAutoFit/>
          </a:bodyPr>
          <a:lstStyle/>
          <a:p>
            <a:pPr algn="ctr"/>
            <a:r>
              <a:rPr lang="en-US" sz="1200" b="1" i="1" dirty="0"/>
              <a:t>Temperature contours on side walls, door and windows</a:t>
            </a:r>
          </a:p>
        </p:txBody>
      </p:sp>
      <p:pic>
        <p:nvPicPr>
          <p:cNvPr id="6" name="Picture 5">
            <a:extLst>
              <a:ext uri="{FF2B5EF4-FFF2-40B4-BE49-F238E27FC236}">
                <a16:creationId xmlns:a16="http://schemas.microsoft.com/office/drawing/2014/main" id="{4485E20D-D924-4674-A752-3C7DB4923EBC}"/>
              </a:ext>
            </a:extLst>
          </p:cNvPr>
          <p:cNvPicPr>
            <a:picLocks noChangeAspect="1"/>
          </p:cNvPicPr>
          <p:nvPr/>
        </p:nvPicPr>
        <p:blipFill>
          <a:blip r:embed="rId4"/>
          <a:stretch>
            <a:fillRect/>
          </a:stretch>
        </p:blipFill>
        <p:spPr>
          <a:xfrm>
            <a:off x="6763775" y="3081895"/>
            <a:ext cx="981075" cy="2733675"/>
          </a:xfrm>
          <a:prstGeom prst="rect">
            <a:avLst/>
          </a:prstGeom>
        </p:spPr>
      </p:pic>
      <p:sp>
        <p:nvSpPr>
          <p:cNvPr id="15" name="TextBox 14">
            <a:extLst>
              <a:ext uri="{FF2B5EF4-FFF2-40B4-BE49-F238E27FC236}">
                <a16:creationId xmlns:a16="http://schemas.microsoft.com/office/drawing/2014/main" id="{0895DCB2-4F27-47A4-B0D6-08B5E741B344}"/>
              </a:ext>
            </a:extLst>
          </p:cNvPr>
          <p:cNvSpPr txBox="1"/>
          <p:nvPr/>
        </p:nvSpPr>
        <p:spPr>
          <a:xfrm>
            <a:off x="1166389" y="5844402"/>
            <a:ext cx="3452579" cy="276999"/>
          </a:xfrm>
          <a:prstGeom prst="rect">
            <a:avLst/>
          </a:prstGeom>
          <a:noFill/>
        </p:spPr>
        <p:txBody>
          <a:bodyPr wrap="square" rtlCol="0">
            <a:spAutoFit/>
          </a:bodyPr>
          <a:lstStyle/>
          <a:p>
            <a:pPr algn="ctr"/>
            <a:r>
              <a:rPr lang="en-US" sz="1200" b="1" i="1" dirty="0"/>
              <a:t>Temperature contours at z = -3 &amp; x = 2.25 m</a:t>
            </a:r>
          </a:p>
        </p:txBody>
      </p:sp>
    </p:spTree>
    <p:extLst>
      <p:ext uri="{BB962C8B-B14F-4D97-AF65-F5344CB8AC3E}">
        <p14:creationId xmlns:p14="http://schemas.microsoft.com/office/powerpoint/2010/main" val="943565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6A83FB-D84D-B922-1A97-54FE81AE5357}"/>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86215E69-15CA-2E52-05DE-F3C44F2366F7}"/>
              </a:ext>
            </a:extLst>
          </p:cNvPr>
          <p:cNvSpPr>
            <a:spLocks noGrp="1"/>
          </p:cNvSpPr>
          <p:nvPr>
            <p:ph type="title"/>
          </p:nvPr>
        </p:nvSpPr>
        <p:spPr/>
        <p:txBody>
          <a:bodyPr/>
          <a:lstStyle/>
          <a:p>
            <a:r>
              <a:rPr lang="en-IN" dirty="0"/>
              <a:t>Summary</a:t>
            </a:r>
          </a:p>
        </p:txBody>
      </p:sp>
      <p:sp>
        <p:nvSpPr>
          <p:cNvPr id="4" name="TextBox 3">
            <a:extLst>
              <a:ext uri="{FF2B5EF4-FFF2-40B4-BE49-F238E27FC236}">
                <a16:creationId xmlns:a16="http://schemas.microsoft.com/office/drawing/2014/main" id="{A065CD32-D920-D6F6-06EF-4AF8F059F0D3}"/>
              </a:ext>
            </a:extLst>
          </p:cNvPr>
          <p:cNvSpPr txBox="1"/>
          <p:nvPr/>
        </p:nvSpPr>
        <p:spPr>
          <a:xfrm>
            <a:off x="546100" y="1161288"/>
            <a:ext cx="11112500" cy="3170099"/>
          </a:xfrm>
          <a:prstGeom prst="rect">
            <a:avLst/>
          </a:prstGeom>
          <a:noFill/>
        </p:spPr>
        <p:txBody>
          <a:bodyPr wrap="square" rtlCol="0">
            <a:spAutoFit/>
          </a:bodyPr>
          <a:lstStyle/>
          <a:p>
            <a:pPr marL="285750" indent="-285750">
              <a:buFont typeface="Arial" panose="020B0604020202020204" pitchFamily="34" charset="0"/>
              <a:buChar char="•"/>
            </a:pPr>
            <a:r>
              <a:rPr lang="en-IN" sz="2000" dirty="0"/>
              <a:t>Analysis of heat transfer in an air conditioned room is carried out in this example.</a:t>
            </a:r>
          </a:p>
          <a:p>
            <a:pPr marL="285750" indent="-285750">
              <a:buFont typeface="Arial" panose="020B0604020202020204" pitchFamily="34" charset="0"/>
              <a:buChar char="•"/>
            </a:pPr>
            <a:endParaRPr lang="en-IN" sz="2000" dirty="0"/>
          </a:p>
          <a:p>
            <a:pPr marL="285750" indent="-285750">
              <a:buFont typeface="Arial" panose="020B0604020202020204" pitchFamily="34" charset="0"/>
              <a:buChar char="•"/>
            </a:pPr>
            <a:r>
              <a:rPr lang="en-IN" sz="2000" dirty="0"/>
              <a:t>It was seen that the circulation of air from the air conditioning is keeping the room at comfortable temperature.</a:t>
            </a:r>
          </a:p>
          <a:p>
            <a:pPr marL="285750" indent="-285750">
              <a:buFont typeface="Arial" panose="020B0604020202020204" pitchFamily="34" charset="0"/>
              <a:buChar char="•"/>
            </a:pPr>
            <a:endParaRPr lang="en-IN" sz="2000" dirty="0"/>
          </a:p>
          <a:p>
            <a:pPr marL="285750" indent="-285750">
              <a:buFont typeface="Arial" panose="020B0604020202020204" pitchFamily="34" charset="0"/>
              <a:buChar char="•"/>
            </a:pPr>
            <a:r>
              <a:rPr lang="en-IN" sz="2000" dirty="0"/>
              <a:t>The air circulation inside the room follows a local rotational and no vortices were formed because of the location of the outlet vent near the bottom.</a:t>
            </a:r>
          </a:p>
          <a:p>
            <a:pPr marL="285750" indent="-285750">
              <a:buFont typeface="Arial" panose="020B0604020202020204" pitchFamily="34" charset="0"/>
              <a:buChar char="•"/>
            </a:pPr>
            <a:endParaRPr lang="en-IN" sz="2000" dirty="0"/>
          </a:p>
          <a:p>
            <a:pPr marL="285750" indent="-285750">
              <a:buFont typeface="Arial" panose="020B0604020202020204" pitchFamily="34" charset="0"/>
              <a:buChar char="•"/>
            </a:pPr>
            <a:r>
              <a:rPr lang="en-IN" sz="2000" dirty="0"/>
              <a:t>A detailed explanation and problem setup in Fluent can be seen by following the </a:t>
            </a:r>
            <a:r>
              <a:rPr lang="en-IN" sz="2000" dirty="0">
                <a:hlinkClick r:id="rId2"/>
              </a:rPr>
              <a:t>link</a:t>
            </a:r>
            <a:r>
              <a:rPr lang="en-IN" sz="2000" dirty="0"/>
              <a:t>.</a:t>
            </a:r>
          </a:p>
          <a:p>
            <a:pPr marL="285750" indent="-285750">
              <a:buFont typeface="Arial" panose="020B0604020202020204" pitchFamily="34" charset="0"/>
              <a:buChar char="•"/>
            </a:pPr>
            <a:endParaRPr lang="en-IN" sz="2000" dirty="0"/>
          </a:p>
        </p:txBody>
      </p:sp>
    </p:spTree>
    <p:extLst>
      <p:ext uri="{BB962C8B-B14F-4D97-AF65-F5344CB8AC3E}">
        <p14:creationId xmlns:p14="http://schemas.microsoft.com/office/powerpoint/2010/main" val="2699980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244C1CAF-C596-4746-8370-17780C9B063A}"/>
              </a:ext>
            </a:extLst>
          </p:cNvPr>
          <p:cNvSpPr>
            <a:spLocks noGrp="1"/>
          </p:cNvSpPr>
          <p:nvPr>
            <p:ph type="body" sz="quarter" idx="10"/>
          </p:nvPr>
        </p:nvSpPr>
        <p:spPr/>
        <p:txBody>
          <a:bodyPr/>
          <a:lstStyle/>
          <a:p>
            <a:r>
              <a:rPr lang="en-US">
                <a:latin typeface="Montserrat" panose="02000505000000020004" pitchFamily="2" charset="0"/>
              </a:rPr>
              <a:t>Appendix</a:t>
            </a:r>
          </a:p>
        </p:txBody>
      </p:sp>
      <p:sp>
        <p:nvSpPr>
          <p:cNvPr id="2" name="Text Placeholder 1">
            <a:extLst>
              <a:ext uri="{FF2B5EF4-FFF2-40B4-BE49-F238E27FC236}">
                <a16:creationId xmlns:a16="http://schemas.microsoft.com/office/drawing/2014/main" id="{5AFB5347-3FDA-4510-9792-1175C5B07826}"/>
              </a:ext>
            </a:extLst>
          </p:cNvPr>
          <p:cNvSpPr>
            <a:spLocks noGrp="1"/>
          </p:cNvSpPr>
          <p:nvPr>
            <p:ph type="body" sz="quarter" idx="12"/>
          </p:nvPr>
        </p:nvSpPr>
        <p:spPr>
          <a:xfrm>
            <a:off x="6416675" y="3245644"/>
            <a:ext cx="5394325" cy="848315"/>
          </a:xfrm>
        </p:spPr>
        <p:txBody>
          <a:bodyPr/>
          <a:lstStyle/>
          <a:p>
            <a:r>
              <a:rPr lang="en-US">
                <a:latin typeface="Montserrat" panose="02000505000000020004" pitchFamily="2" charset="0"/>
              </a:rPr>
              <a:t>Room with Air-Conditioning Vents</a:t>
            </a:r>
          </a:p>
          <a:p>
            <a:endParaRPr lang="en-US"/>
          </a:p>
        </p:txBody>
      </p:sp>
    </p:spTree>
    <p:extLst>
      <p:ext uri="{BB962C8B-B14F-4D97-AF65-F5344CB8AC3E}">
        <p14:creationId xmlns:p14="http://schemas.microsoft.com/office/powerpoint/2010/main" val="3805297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2DDC36-B508-400A-807C-F857A5E10B80}"/>
              </a:ext>
            </a:extLst>
          </p:cNvPr>
          <p:cNvPicPr>
            <a:picLocks noChangeAspect="1"/>
          </p:cNvPicPr>
          <p:nvPr/>
        </p:nvPicPr>
        <p:blipFill>
          <a:blip r:embed="rId2"/>
          <a:stretch>
            <a:fillRect/>
          </a:stretch>
        </p:blipFill>
        <p:spPr>
          <a:xfrm>
            <a:off x="7575778" y="3505200"/>
            <a:ext cx="4050208" cy="2423160"/>
          </a:xfrm>
          <a:prstGeom prst="rect">
            <a:avLst/>
          </a:prstGeom>
        </p:spPr>
      </p:pic>
      <p:pic>
        <p:nvPicPr>
          <p:cNvPr id="2" name="Picture 1">
            <a:extLst>
              <a:ext uri="{FF2B5EF4-FFF2-40B4-BE49-F238E27FC236}">
                <a16:creationId xmlns:a16="http://schemas.microsoft.com/office/drawing/2014/main" id="{5082D0BC-01E4-4882-A0C7-4A4ECF13F741}"/>
              </a:ext>
            </a:extLst>
          </p:cNvPr>
          <p:cNvPicPr>
            <a:picLocks noChangeAspect="1"/>
          </p:cNvPicPr>
          <p:nvPr/>
        </p:nvPicPr>
        <p:blipFill>
          <a:blip r:embed="rId3"/>
          <a:stretch>
            <a:fillRect/>
          </a:stretch>
        </p:blipFill>
        <p:spPr>
          <a:xfrm>
            <a:off x="7654198" y="780598"/>
            <a:ext cx="3893368" cy="2419802"/>
          </a:xfrm>
          <a:prstGeom prst="rect">
            <a:avLst/>
          </a:prstGeom>
        </p:spPr>
      </p:pic>
      <p:sp>
        <p:nvSpPr>
          <p:cNvPr id="3" name="Slide Number Placeholder 2">
            <a:extLst>
              <a:ext uri="{FF2B5EF4-FFF2-40B4-BE49-F238E27FC236}">
                <a16:creationId xmlns:a16="http://schemas.microsoft.com/office/drawing/2014/main" id="{78FDC276-47B4-42A1-A02A-3EFC115D5062}"/>
              </a:ext>
            </a:extLst>
          </p:cNvPr>
          <p:cNvSpPr>
            <a:spLocks noGrp="1"/>
          </p:cNvSpPr>
          <p:nvPr>
            <p:ph type="sldNum" sz="quarter" idx="15"/>
          </p:nvPr>
        </p:nvSpPr>
        <p:spPr/>
        <p:txBody>
          <a:bodyPr/>
          <a:lstStyle/>
          <a:p>
            <a:fld id="{F0D23093-2AB0-F74C-B865-1A12A15B650E}" type="slidenum">
              <a:rPr lang="en-US" smtClean="0"/>
              <a:pPr/>
              <a:t>8</a:t>
            </a:fld>
            <a:endParaRPr lang="en-US"/>
          </a:p>
        </p:txBody>
      </p:sp>
      <p:sp>
        <p:nvSpPr>
          <p:cNvPr id="4" name="Title 3">
            <a:extLst>
              <a:ext uri="{FF2B5EF4-FFF2-40B4-BE49-F238E27FC236}">
                <a16:creationId xmlns:a16="http://schemas.microsoft.com/office/drawing/2014/main" id="{15EE38AC-9A4B-4778-A041-C42D4C461001}"/>
              </a:ext>
            </a:extLst>
          </p:cNvPr>
          <p:cNvSpPr>
            <a:spLocks noGrp="1"/>
          </p:cNvSpPr>
          <p:nvPr>
            <p:ph type="title"/>
          </p:nvPr>
        </p:nvSpPr>
        <p:spPr/>
        <p:txBody>
          <a:bodyPr/>
          <a:lstStyle/>
          <a:p>
            <a:r>
              <a:rPr lang="en-US"/>
              <a:t>Steady Treatment of an Unsteady Problem</a:t>
            </a:r>
          </a:p>
        </p:txBody>
      </p:sp>
      <p:sp>
        <p:nvSpPr>
          <p:cNvPr id="5" name="Text Placeholder 4">
            <a:extLst>
              <a:ext uri="{FF2B5EF4-FFF2-40B4-BE49-F238E27FC236}">
                <a16:creationId xmlns:a16="http://schemas.microsoft.com/office/drawing/2014/main" id="{450167C3-14FD-475D-BF73-1FCDA2BFD250}"/>
              </a:ext>
            </a:extLst>
          </p:cNvPr>
          <p:cNvSpPr>
            <a:spLocks noGrp="1"/>
          </p:cNvSpPr>
          <p:nvPr>
            <p:ph type="body" sz="quarter" idx="13"/>
          </p:nvPr>
        </p:nvSpPr>
        <p:spPr>
          <a:xfrm>
            <a:off x="609599" y="1143000"/>
            <a:ext cx="5867401" cy="3276600"/>
          </a:xfrm>
        </p:spPr>
        <p:txBody>
          <a:bodyPr>
            <a:normAutofit/>
          </a:bodyPr>
          <a:lstStyle/>
          <a:p>
            <a:pPr algn="just"/>
            <a:r>
              <a:rPr lang="en-US" sz="1800">
                <a:latin typeface="+mn-lt"/>
              </a:rPr>
              <a:t>This problem is inherently unsteady, for which a ‘true’ steady-state solution does not exist.</a:t>
            </a:r>
          </a:p>
          <a:p>
            <a:pPr algn="just"/>
            <a:r>
              <a:rPr lang="en-US" sz="1800">
                <a:latin typeface="+mn-lt"/>
              </a:rPr>
              <a:t>After approximately 10,000 iterations, we see that the residuals as well as the monitors settle into an oscillatory behavior.</a:t>
            </a:r>
          </a:p>
          <a:p>
            <a:pPr algn="just"/>
            <a:r>
              <a:rPr lang="en-US" sz="1800">
                <a:latin typeface="+mn-lt"/>
              </a:rPr>
              <a:t>The pseudo-transient solution can be considered as a crude inaccurate transient solution, and its results can be used for a qualitative understanding of the flow as well as heat transfer. </a:t>
            </a:r>
          </a:p>
          <a:p>
            <a:pPr algn="just"/>
            <a:r>
              <a:rPr lang="en-US" sz="1800">
                <a:latin typeface="+mn-lt"/>
              </a:rPr>
              <a:t>For more accurate high-fidelity results, please use a fully transient simulation.</a:t>
            </a:r>
          </a:p>
        </p:txBody>
      </p:sp>
      <p:sp>
        <p:nvSpPr>
          <p:cNvPr id="9" name="TextBox 8">
            <a:extLst>
              <a:ext uri="{FF2B5EF4-FFF2-40B4-BE49-F238E27FC236}">
                <a16:creationId xmlns:a16="http://schemas.microsoft.com/office/drawing/2014/main" id="{3B991D89-D66B-4A98-8A69-5AC7DF7CE895}"/>
              </a:ext>
            </a:extLst>
          </p:cNvPr>
          <p:cNvSpPr txBox="1"/>
          <p:nvPr/>
        </p:nvSpPr>
        <p:spPr>
          <a:xfrm>
            <a:off x="6477000" y="4267200"/>
            <a:ext cx="1333582" cy="646331"/>
          </a:xfrm>
          <a:prstGeom prst="rect">
            <a:avLst/>
          </a:prstGeom>
          <a:noFill/>
        </p:spPr>
        <p:txBody>
          <a:bodyPr wrap="square" rtlCol="0">
            <a:spAutoFit/>
          </a:bodyPr>
          <a:lstStyle/>
          <a:p>
            <a:pPr algn="ctr"/>
            <a:r>
              <a:rPr lang="en-US" sz="1200" b="1"/>
              <a:t>Average Air Temperature at Outlet Vent, K</a:t>
            </a:r>
          </a:p>
        </p:txBody>
      </p:sp>
      <p:cxnSp>
        <p:nvCxnSpPr>
          <p:cNvPr id="11" name="Straight Connector 10">
            <a:extLst>
              <a:ext uri="{FF2B5EF4-FFF2-40B4-BE49-F238E27FC236}">
                <a16:creationId xmlns:a16="http://schemas.microsoft.com/office/drawing/2014/main" id="{8B0322FD-FD25-4520-8412-4FDD0D08A863}"/>
              </a:ext>
            </a:extLst>
          </p:cNvPr>
          <p:cNvCxnSpPr>
            <a:cxnSpLocks/>
          </p:cNvCxnSpPr>
          <p:nvPr/>
        </p:nvCxnSpPr>
        <p:spPr>
          <a:xfrm>
            <a:off x="9067800" y="4191000"/>
            <a:ext cx="2209800"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8A9B66F-F271-448E-AD47-A6E549F7EA7C}"/>
              </a:ext>
            </a:extLst>
          </p:cNvPr>
          <p:cNvCxnSpPr>
            <a:cxnSpLocks/>
          </p:cNvCxnSpPr>
          <p:nvPr/>
        </p:nvCxnSpPr>
        <p:spPr>
          <a:xfrm>
            <a:off x="9067800" y="3810000"/>
            <a:ext cx="2171782"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1A9AF95-3737-41ED-8DFB-0B9A08305585}"/>
              </a:ext>
            </a:extLst>
          </p:cNvPr>
          <p:cNvSpPr txBox="1"/>
          <p:nvPr/>
        </p:nvSpPr>
        <p:spPr>
          <a:xfrm>
            <a:off x="6441487" y="1433252"/>
            <a:ext cx="1333582" cy="646331"/>
          </a:xfrm>
          <a:prstGeom prst="rect">
            <a:avLst/>
          </a:prstGeom>
          <a:noFill/>
        </p:spPr>
        <p:txBody>
          <a:bodyPr wrap="square" rtlCol="0">
            <a:spAutoFit/>
          </a:bodyPr>
          <a:lstStyle/>
          <a:p>
            <a:pPr algn="ctr"/>
            <a:r>
              <a:rPr lang="en-US" sz="1200" b="1"/>
              <a:t>Average Air Velocity at Outlet Vent, m/s</a:t>
            </a:r>
          </a:p>
        </p:txBody>
      </p:sp>
    </p:spTree>
    <p:extLst>
      <p:ext uri="{BB962C8B-B14F-4D97-AF65-F5344CB8AC3E}">
        <p14:creationId xmlns:p14="http://schemas.microsoft.com/office/powerpoint/2010/main" val="3750330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B50246F-EDA2-4DA4-8E05-B12ABF969977}"/>
              </a:ext>
            </a:extLst>
          </p:cNvPr>
          <p:cNvPicPr>
            <a:picLocks noChangeAspect="1"/>
          </p:cNvPicPr>
          <p:nvPr/>
        </p:nvPicPr>
        <p:blipFill>
          <a:blip r:embed="rId2"/>
          <a:stretch>
            <a:fillRect/>
          </a:stretch>
        </p:blipFill>
        <p:spPr>
          <a:xfrm>
            <a:off x="1257909" y="3048949"/>
            <a:ext cx="4613031" cy="2743200"/>
          </a:xfrm>
          <a:prstGeom prst="rect">
            <a:avLst/>
          </a:prstGeom>
        </p:spPr>
      </p:pic>
      <p:sp>
        <p:nvSpPr>
          <p:cNvPr id="3" name="Slide Number Placeholder 2">
            <a:extLst>
              <a:ext uri="{FF2B5EF4-FFF2-40B4-BE49-F238E27FC236}">
                <a16:creationId xmlns:a16="http://schemas.microsoft.com/office/drawing/2014/main" id="{1FD34B61-8880-47F2-91EF-0222C5BA906D}"/>
              </a:ext>
            </a:extLst>
          </p:cNvPr>
          <p:cNvSpPr>
            <a:spLocks noGrp="1"/>
          </p:cNvSpPr>
          <p:nvPr>
            <p:ph type="sldNum" sz="quarter" idx="15"/>
          </p:nvPr>
        </p:nvSpPr>
        <p:spPr/>
        <p:txBody>
          <a:bodyPr/>
          <a:lstStyle/>
          <a:p>
            <a:fld id="{F0D23093-2AB0-F74C-B865-1A12A15B650E}" type="slidenum">
              <a:rPr lang="en-US" smtClean="0"/>
              <a:pPr/>
              <a:t>9</a:t>
            </a:fld>
            <a:endParaRPr lang="en-US"/>
          </a:p>
        </p:txBody>
      </p:sp>
      <p:sp>
        <p:nvSpPr>
          <p:cNvPr id="4" name="Title 3">
            <a:extLst>
              <a:ext uri="{FF2B5EF4-FFF2-40B4-BE49-F238E27FC236}">
                <a16:creationId xmlns:a16="http://schemas.microsoft.com/office/drawing/2014/main" id="{73E6EEAD-8D31-4DAB-9F76-5BD14B805D52}"/>
              </a:ext>
            </a:extLst>
          </p:cNvPr>
          <p:cNvSpPr>
            <a:spLocks noGrp="1"/>
          </p:cNvSpPr>
          <p:nvPr>
            <p:ph type="title"/>
          </p:nvPr>
        </p:nvSpPr>
        <p:spPr/>
        <p:txBody>
          <a:bodyPr/>
          <a:lstStyle/>
          <a:p>
            <a:r>
              <a:rPr lang="en-US"/>
              <a:t>Transient Solution to this Problem</a:t>
            </a:r>
          </a:p>
        </p:txBody>
      </p:sp>
      <p:sp>
        <p:nvSpPr>
          <p:cNvPr id="5" name="Text Placeholder 4">
            <a:extLst>
              <a:ext uri="{FF2B5EF4-FFF2-40B4-BE49-F238E27FC236}">
                <a16:creationId xmlns:a16="http://schemas.microsoft.com/office/drawing/2014/main" id="{61CE294E-B3CE-4921-955F-3DA1AB6A1AB9}"/>
              </a:ext>
            </a:extLst>
          </p:cNvPr>
          <p:cNvSpPr>
            <a:spLocks noGrp="1"/>
          </p:cNvSpPr>
          <p:nvPr>
            <p:ph type="body" sz="quarter" idx="13"/>
          </p:nvPr>
        </p:nvSpPr>
        <p:spPr>
          <a:xfrm>
            <a:off x="609599" y="1090124"/>
            <a:ext cx="10972799" cy="1348276"/>
          </a:xfrm>
        </p:spPr>
        <p:txBody>
          <a:bodyPr vert="horz" lIns="91440" tIns="45720" rIns="91440" bIns="45720" rtlCol="0" anchor="t">
            <a:normAutofit/>
          </a:bodyPr>
          <a:lstStyle/>
          <a:p>
            <a:pPr algn="just"/>
            <a:r>
              <a:rPr lang="en-US" sz="1800">
                <a:latin typeface="+mn-lt"/>
              </a:rPr>
              <a:t>Transient run was conducted on this problem and ~1500 s of real time was simulated.</a:t>
            </a:r>
          </a:p>
          <a:p>
            <a:pPr algn="just"/>
            <a:r>
              <a:rPr lang="en-US" sz="1800">
                <a:latin typeface="+mn-lt"/>
                <a:cs typeface="Calibri"/>
              </a:rPr>
              <a:t>Both temperature and velocity monitors show an oscillatory behavior confirming the problem is inherently unsteady. However, the amplitude of these oscillations are small. </a:t>
            </a:r>
            <a:endParaRPr lang="en-US" sz="1800">
              <a:latin typeface="+mn-lt"/>
            </a:endParaRPr>
          </a:p>
          <a:p>
            <a:pPr algn="just"/>
            <a:r>
              <a:rPr lang="en-US" sz="1800">
                <a:latin typeface="+mn-lt"/>
              </a:rPr>
              <a:t>The monitor values are very similar to those obtained from the steady-state pseudo-transient solution.</a:t>
            </a:r>
          </a:p>
        </p:txBody>
      </p:sp>
      <p:sp>
        <p:nvSpPr>
          <p:cNvPr id="7" name="TextBox 6">
            <a:extLst>
              <a:ext uri="{FF2B5EF4-FFF2-40B4-BE49-F238E27FC236}">
                <a16:creationId xmlns:a16="http://schemas.microsoft.com/office/drawing/2014/main" id="{5E01BED9-556C-410A-90A7-095B3A0A2420}"/>
              </a:ext>
            </a:extLst>
          </p:cNvPr>
          <p:cNvSpPr txBox="1"/>
          <p:nvPr/>
        </p:nvSpPr>
        <p:spPr>
          <a:xfrm>
            <a:off x="114218" y="3852594"/>
            <a:ext cx="1333582" cy="646331"/>
          </a:xfrm>
          <a:prstGeom prst="rect">
            <a:avLst/>
          </a:prstGeom>
          <a:noFill/>
        </p:spPr>
        <p:txBody>
          <a:bodyPr wrap="square" rtlCol="0">
            <a:spAutoFit/>
          </a:bodyPr>
          <a:lstStyle/>
          <a:p>
            <a:pPr algn="ctr"/>
            <a:r>
              <a:rPr lang="en-US" sz="1200" b="1"/>
              <a:t>Average Air Temperature at Outlet Vent, K</a:t>
            </a:r>
          </a:p>
        </p:txBody>
      </p:sp>
      <p:sp>
        <p:nvSpPr>
          <p:cNvPr id="13" name="TextBox 12">
            <a:extLst>
              <a:ext uri="{FF2B5EF4-FFF2-40B4-BE49-F238E27FC236}">
                <a16:creationId xmlns:a16="http://schemas.microsoft.com/office/drawing/2014/main" id="{694742B4-4230-4B09-A915-CDBF4465A5C1}"/>
              </a:ext>
            </a:extLst>
          </p:cNvPr>
          <p:cNvSpPr txBox="1"/>
          <p:nvPr/>
        </p:nvSpPr>
        <p:spPr>
          <a:xfrm>
            <a:off x="5784301" y="3852594"/>
            <a:ext cx="1333582" cy="646331"/>
          </a:xfrm>
          <a:prstGeom prst="rect">
            <a:avLst/>
          </a:prstGeom>
          <a:noFill/>
        </p:spPr>
        <p:txBody>
          <a:bodyPr wrap="square" rtlCol="0">
            <a:spAutoFit/>
          </a:bodyPr>
          <a:lstStyle/>
          <a:p>
            <a:pPr algn="ctr"/>
            <a:r>
              <a:rPr lang="en-US" sz="1200" b="1"/>
              <a:t>Average Air Velocity at Outlet Vent, m/s</a:t>
            </a:r>
          </a:p>
        </p:txBody>
      </p:sp>
      <p:sp>
        <p:nvSpPr>
          <p:cNvPr id="16" name="TextBox 15">
            <a:extLst>
              <a:ext uri="{FF2B5EF4-FFF2-40B4-BE49-F238E27FC236}">
                <a16:creationId xmlns:a16="http://schemas.microsoft.com/office/drawing/2014/main" id="{E543AFE3-E586-44A0-B2FE-9C11C7300874}"/>
              </a:ext>
            </a:extLst>
          </p:cNvPr>
          <p:cNvSpPr txBox="1"/>
          <p:nvPr/>
        </p:nvSpPr>
        <p:spPr>
          <a:xfrm>
            <a:off x="8915400" y="5715000"/>
            <a:ext cx="1333582" cy="276999"/>
          </a:xfrm>
          <a:prstGeom prst="rect">
            <a:avLst/>
          </a:prstGeom>
          <a:noFill/>
        </p:spPr>
        <p:txBody>
          <a:bodyPr wrap="square" rtlCol="0">
            <a:spAutoFit/>
          </a:bodyPr>
          <a:lstStyle/>
          <a:p>
            <a:pPr algn="ctr"/>
            <a:r>
              <a:rPr lang="en-US" sz="1200" b="1"/>
              <a:t>Flow Time, s</a:t>
            </a:r>
          </a:p>
        </p:txBody>
      </p:sp>
      <p:pic>
        <p:nvPicPr>
          <p:cNvPr id="11" name="Picture 10">
            <a:extLst>
              <a:ext uri="{FF2B5EF4-FFF2-40B4-BE49-F238E27FC236}">
                <a16:creationId xmlns:a16="http://schemas.microsoft.com/office/drawing/2014/main" id="{33B819B4-4FAA-488E-B642-53F5FC3EBE34}"/>
              </a:ext>
            </a:extLst>
          </p:cNvPr>
          <p:cNvPicPr>
            <a:picLocks noChangeAspect="1"/>
          </p:cNvPicPr>
          <p:nvPr/>
        </p:nvPicPr>
        <p:blipFill>
          <a:blip r:embed="rId3"/>
          <a:stretch>
            <a:fillRect/>
          </a:stretch>
        </p:blipFill>
        <p:spPr>
          <a:xfrm>
            <a:off x="7117883" y="3048949"/>
            <a:ext cx="4527724" cy="2743200"/>
          </a:xfrm>
          <a:prstGeom prst="rect">
            <a:avLst/>
          </a:prstGeom>
        </p:spPr>
      </p:pic>
      <p:sp>
        <p:nvSpPr>
          <p:cNvPr id="17" name="TextBox 16">
            <a:extLst>
              <a:ext uri="{FF2B5EF4-FFF2-40B4-BE49-F238E27FC236}">
                <a16:creationId xmlns:a16="http://schemas.microsoft.com/office/drawing/2014/main" id="{AB200983-932B-4444-9A1A-BC7234E4CE21}"/>
              </a:ext>
            </a:extLst>
          </p:cNvPr>
          <p:cNvSpPr txBox="1"/>
          <p:nvPr/>
        </p:nvSpPr>
        <p:spPr>
          <a:xfrm>
            <a:off x="2897633" y="5716339"/>
            <a:ext cx="1333582" cy="276999"/>
          </a:xfrm>
          <a:prstGeom prst="rect">
            <a:avLst/>
          </a:prstGeom>
          <a:noFill/>
        </p:spPr>
        <p:txBody>
          <a:bodyPr wrap="square" rtlCol="0">
            <a:spAutoFit/>
          </a:bodyPr>
          <a:lstStyle/>
          <a:p>
            <a:pPr algn="ctr"/>
            <a:r>
              <a:rPr lang="en-US" sz="1200" b="1"/>
              <a:t>Flow Time, s</a:t>
            </a:r>
          </a:p>
        </p:txBody>
      </p:sp>
    </p:spTree>
    <p:extLst>
      <p:ext uri="{BB962C8B-B14F-4D97-AF65-F5344CB8AC3E}">
        <p14:creationId xmlns:p14="http://schemas.microsoft.com/office/powerpoint/2010/main" val="4251361241"/>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EF760CD-2B4E-4FE8-BFCC-39F80946920E}" vid="{794D9CAE-0802-4ED6-9DB9-673CB63EC7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2023 AER Fluent PowerPoint Template</Template>
  <TotalTime>8</TotalTime>
  <Words>824</Words>
  <Application>Microsoft Office PowerPoint</Application>
  <PresentationFormat>Widescreen</PresentationFormat>
  <Paragraphs>83</Paragraphs>
  <Slides>10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Cambria Math</vt:lpstr>
      <vt:lpstr>Calibri</vt:lpstr>
      <vt:lpstr>Montserrat</vt:lpstr>
      <vt:lpstr>Wingdings</vt:lpstr>
      <vt:lpstr>Courier New</vt:lpstr>
      <vt:lpstr>Ansys - Slide Master</vt:lpstr>
      <vt:lpstr>PowerPoint Presentation</vt:lpstr>
      <vt:lpstr>Problem Statement</vt:lpstr>
      <vt:lpstr>Air Velocity in the Room</vt:lpstr>
      <vt:lpstr>Air Circulation in the Room</vt:lpstr>
      <vt:lpstr>Temperature of the Room</vt:lpstr>
      <vt:lpstr>Summary</vt:lpstr>
      <vt:lpstr>PowerPoint Presentation</vt:lpstr>
      <vt:lpstr>Steady Treatment of an Unsteady Problem</vt:lpstr>
      <vt:lpstr>Transient Solution to this Problem</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Kaitlin Tyler</dc:creator>
  <cp:lastModifiedBy>Kaitlin Tyler</cp:lastModifiedBy>
  <cp:revision>1</cp:revision>
  <dcterms:created xsi:type="dcterms:W3CDTF">2023-05-10T15:46:00Z</dcterms:created>
  <dcterms:modified xsi:type="dcterms:W3CDTF">2023-05-15T14:51:43Z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